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3" r:id="rId2"/>
    <p:sldMasterId id="2147483695" r:id="rId3"/>
    <p:sldMasterId id="2147483697" r:id="rId4"/>
    <p:sldMasterId id="2147483699" r:id="rId5"/>
    <p:sldMasterId id="2147483701" r:id="rId6"/>
    <p:sldMasterId id="2147483703" r:id="rId7"/>
    <p:sldMasterId id="2147483705" r:id="rId8"/>
  </p:sldMasterIdLst>
  <p:notesMasterIdLst>
    <p:notesMasterId r:id="rId70"/>
  </p:notesMasterIdLst>
  <p:sldIdLst>
    <p:sldId id="402" r:id="rId9"/>
    <p:sldId id="416" r:id="rId10"/>
    <p:sldId id="350" r:id="rId11"/>
    <p:sldId id="351" r:id="rId12"/>
    <p:sldId id="361" r:id="rId13"/>
    <p:sldId id="352" r:id="rId14"/>
    <p:sldId id="353" r:id="rId15"/>
    <p:sldId id="400" r:id="rId16"/>
    <p:sldId id="417" r:id="rId17"/>
    <p:sldId id="362" r:id="rId18"/>
    <p:sldId id="363" r:id="rId19"/>
    <p:sldId id="356" r:id="rId20"/>
    <p:sldId id="355" r:id="rId21"/>
    <p:sldId id="364" r:id="rId22"/>
    <p:sldId id="384" r:id="rId23"/>
    <p:sldId id="385" r:id="rId24"/>
    <p:sldId id="388" r:id="rId25"/>
    <p:sldId id="389" r:id="rId26"/>
    <p:sldId id="391" r:id="rId27"/>
    <p:sldId id="390" r:id="rId28"/>
    <p:sldId id="357" r:id="rId29"/>
    <p:sldId id="370" r:id="rId30"/>
    <p:sldId id="371" r:id="rId31"/>
    <p:sldId id="410" r:id="rId32"/>
    <p:sldId id="411" r:id="rId33"/>
    <p:sldId id="401" r:id="rId34"/>
    <p:sldId id="406" r:id="rId35"/>
    <p:sldId id="394" r:id="rId36"/>
    <p:sldId id="395" r:id="rId37"/>
    <p:sldId id="396" r:id="rId38"/>
    <p:sldId id="379" r:id="rId39"/>
    <p:sldId id="380" r:id="rId40"/>
    <p:sldId id="381" r:id="rId41"/>
    <p:sldId id="382" r:id="rId42"/>
    <p:sldId id="383" r:id="rId43"/>
    <p:sldId id="374" r:id="rId44"/>
    <p:sldId id="405" r:id="rId45"/>
    <p:sldId id="403" r:id="rId46"/>
    <p:sldId id="393" r:id="rId47"/>
    <p:sldId id="378" r:id="rId48"/>
    <p:sldId id="372" r:id="rId49"/>
    <p:sldId id="373" r:id="rId50"/>
    <p:sldId id="359" r:id="rId51"/>
    <p:sldId id="360" r:id="rId52"/>
    <p:sldId id="358" r:id="rId53"/>
    <p:sldId id="392" r:id="rId54"/>
    <p:sldId id="375" r:id="rId55"/>
    <p:sldId id="376" r:id="rId56"/>
    <p:sldId id="404" r:id="rId57"/>
    <p:sldId id="407" r:id="rId58"/>
    <p:sldId id="397" r:id="rId59"/>
    <p:sldId id="365" r:id="rId60"/>
    <p:sldId id="418" r:id="rId61"/>
    <p:sldId id="422" r:id="rId62"/>
    <p:sldId id="423" r:id="rId63"/>
    <p:sldId id="366" r:id="rId64"/>
    <p:sldId id="415" r:id="rId65"/>
    <p:sldId id="412" r:id="rId66"/>
    <p:sldId id="413" r:id="rId67"/>
    <p:sldId id="414" r:id="rId68"/>
    <p:sldId id="304" r:id="rId69"/>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2">
          <p15:clr>
            <a:srgbClr val="A4A3A4"/>
          </p15:clr>
        </p15:guide>
        <p15:guide id="2" pos="3840">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C12"/>
    <a:srgbClr val="FDE1B9"/>
    <a:srgbClr val="595959"/>
    <a:srgbClr val="DF3E82"/>
    <a:srgbClr val="C1EFFF"/>
    <a:srgbClr val="FADEEA"/>
    <a:srgbClr val="F6C6DB"/>
    <a:srgbClr val="F3B7D1"/>
    <a:srgbClr val="F9DBE8"/>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33" autoAdjust="0"/>
    <p:restoredTop sz="87433" autoAdjust="0"/>
  </p:normalViewPr>
  <p:slideViewPr>
    <p:cSldViewPr snapToGrid="0">
      <p:cViewPr varScale="1">
        <p:scale>
          <a:sx n="81" d="100"/>
          <a:sy n="81" d="100"/>
        </p:scale>
        <p:origin x="1062" y="84"/>
      </p:cViewPr>
      <p:guideLst>
        <p:guide orient="horz" pos="3312"/>
        <p:guide pos="3840"/>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6ACDD-C55B-4FC4-89E7-E9F98F22F217}" type="datetimeFigureOut">
              <a:rPr lang="en-US" smtClean="0"/>
              <a:t>11/6/2017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4190E-9D7B-4847-98AB-991B2B42748F}" type="slidenum">
              <a:rPr lang="en-US" smtClean="0"/>
              <a:t>‹#›</a:t>
            </a:fld>
            <a:endParaRPr lang="en-US" dirty="0"/>
          </a:p>
        </p:txBody>
      </p:sp>
    </p:spTree>
    <p:extLst>
      <p:ext uri="{BB962C8B-B14F-4D97-AF65-F5344CB8AC3E}">
        <p14:creationId xmlns:p14="http://schemas.microsoft.com/office/powerpoint/2010/main" val="328900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Analysis dataset – An analysis dataset is defined as a dataset used for analysis and reporting. </a:t>
            </a:r>
          </a:p>
          <a:p>
            <a:r>
              <a:rPr lang="en-US" dirty="0" smtClean="0"/>
              <a:t>ADaM dataset – An ADaM dataset is a particular type of analysis dataset that either:</a:t>
            </a:r>
          </a:p>
          <a:p>
            <a:r>
              <a:rPr lang="en-US" dirty="0" smtClean="0"/>
              <a:t> (1) is compliant with one of the ADaM defined structures and follows the ADaM fundamental principles; or </a:t>
            </a:r>
          </a:p>
          <a:p>
            <a:r>
              <a:rPr lang="en-US" dirty="0" smtClean="0"/>
              <a:t>(2) follows the ADaM fundamental principles defined in the ADaM model document and adheres as closely as possible to the ADaMIG variable naming and other conventions.</a:t>
            </a:r>
          </a:p>
          <a:p>
            <a:r>
              <a:rPr lang="en-US" dirty="0" smtClean="0"/>
              <a:t>ADaM has three structures: ADSL (Subject-Level Analysis Dataset), BDS (Basic Data Structure), and OCCDS (Occurrence Data Structure). These three structures correspond to the SUBJECT LEVEL ANALYSIS DATASET, BASIC DATA STRUCTURE, and OCCURRENCE DATA STRUCTURE classes of ADaM datasets</a:t>
            </a:r>
          </a:p>
          <a:p>
            <a:r>
              <a:rPr lang="en-US" dirty="0" smtClean="0"/>
              <a:t>Non-ADaM analysis dataset – A non-ADaM analysis dataset is an analysis dataset that is not an ADaM dataset. </a:t>
            </a:r>
          </a:p>
          <a:p>
            <a:r>
              <a:rPr lang="en-US" dirty="0" smtClean="0"/>
              <a:t>Examples of non-ADaM analysis datasets include: </a:t>
            </a:r>
          </a:p>
          <a:p>
            <a:r>
              <a:rPr lang="en-US" dirty="0" smtClean="0"/>
              <a:t>• an analysis dataset created according to a legacy company standard </a:t>
            </a:r>
          </a:p>
          <a:p>
            <a:r>
              <a:rPr lang="en-US" dirty="0" smtClean="0"/>
              <a:t>• an analysis dataset that does not follow the ADaM fundamental principles.</a:t>
            </a:r>
          </a:p>
          <a:p>
            <a:endParaRPr lang="en-US" dirty="0" smtClean="0"/>
          </a:p>
          <a:p>
            <a:r>
              <a:rPr lang="en-US" dirty="0" smtClean="0"/>
              <a:t>ADaM datasets are prefixed with ‘AD’</a:t>
            </a:r>
          </a:p>
          <a:p>
            <a:r>
              <a:rPr lang="en-US" dirty="0" smtClean="0"/>
              <a:t>Non-ADaM datasets are prefixed with “AX’</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3</a:t>
            </a:fld>
            <a:endParaRPr lang="en-US" dirty="0"/>
          </a:p>
        </p:txBody>
      </p:sp>
    </p:spTree>
    <p:extLst>
      <p:ext uri="{BB962C8B-B14F-4D97-AF65-F5344CB8AC3E}">
        <p14:creationId xmlns:p14="http://schemas.microsoft.com/office/powerpoint/2010/main" val="78951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pooling</a:t>
            </a:r>
            <a:r>
              <a:rPr lang="en-US" baseline="0" dirty="0" smtClean="0"/>
              <a:t> of legacy studies when ADaM is directly generated from the shells</a:t>
            </a:r>
          </a:p>
          <a:p>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40</a:t>
            </a:fld>
            <a:endParaRPr lang="en-US" dirty="0"/>
          </a:p>
        </p:txBody>
      </p:sp>
    </p:spTree>
    <p:extLst>
      <p:ext uri="{BB962C8B-B14F-4D97-AF65-F5344CB8AC3E}">
        <p14:creationId xmlns:p14="http://schemas.microsoft.com/office/powerpoint/2010/main" val="363042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 responsibility</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41</a:t>
            </a:fld>
            <a:endParaRPr lang="en-US" dirty="0"/>
          </a:p>
        </p:txBody>
      </p:sp>
    </p:spTree>
    <p:extLst>
      <p:ext uri="{BB962C8B-B14F-4D97-AF65-F5344CB8AC3E}">
        <p14:creationId xmlns:p14="http://schemas.microsoft.com/office/powerpoint/2010/main" val="3131540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a:t>
            </a:r>
            <a:r>
              <a:rPr lang="en-US" baseline="0" dirty="0" smtClean="0"/>
              <a:t> and lead programmer responsible for annotation</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42</a:t>
            </a:fld>
            <a:endParaRPr lang="en-US" dirty="0"/>
          </a:p>
        </p:txBody>
      </p:sp>
    </p:spTree>
    <p:extLst>
      <p:ext uri="{BB962C8B-B14F-4D97-AF65-F5344CB8AC3E}">
        <p14:creationId xmlns:p14="http://schemas.microsoft.com/office/powerpoint/2010/main" val="1134285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PCSA</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48</a:t>
            </a:fld>
            <a:endParaRPr lang="en-US" dirty="0"/>
          </a:p>
        </p:txBody>
      </p:sp>
    </p:spTree>
    <p:extLst>
      <p:ext uri="{BB962C8B-B14F-4D97-AF65-F5344CB8AC3E}">
        <p14:creationId xmlns:p14="http://schemas.microsoft.com/office/powerpoint/2010/main" val="891861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p:txBody>
          <a:bodyPr/>
          <a:lstStyle/>
          <a:p>
            <a:fld id="{D8D4190E-9D7B-4847-98AB-991B2B42748F}" type="slidenum">
              <a:rPr lang="en-US" smtClean="0"/>
              <a:t>52</a:t>
            </a:fld>
            <a:endParaRPr lang="en-US" dirty="0"/>
          </a:p>
        </p:txBody>
      </p:sp>
    </p:spTree>
    <p:extLst>
      <p:ext uri="{BB962C8B-B14F-4D97-AF65-F5344CB8AC3E}">
        <p14:creationId xmlns:p14="http://schemas.microsoft.com/office/powerpoint/2010/main" val="86185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p:txBody>
          <a:bodyPr/>
          <a:lstStyle/>
          <a:p>
            <a:fld id="{D8D4190E-9D7B-4847-98AB-991B2B42748F}" type="slidenum">
              <a:rPr lang="en-US" smtClean="0"/>
              <a:t>53</a:t>
            </a:fld>
            <a:endParaRPr lang="en-US" dirty="0"/>
          </a:p>
        </p:txBody>
      </p:sp>
    </p:spTree>
    <p:extLst>
      <p:ext uri="{BB962C8B-B14F-4D97-AF65-F5344CB8AC3E}">
        <p14:creationId xmlns:p14="http://schemas.microsoft.com/office/powerpoint/2010/main" val="187538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p:txBody>
          <a:bodyPr/>
          <a:lstStyle/>
          <a:p>
            <a:fld id="{D8D4190E-9D7B-4847-98AB-991B2B42748F}" type="slidenum">
              <a:rPr lang="en-US" smtClean="0"/>
              <a:t>54</a:t>
            </a:fld>
            <a:endParaRPr lang="en-US" dirty="0"/>
          </a:p>
        </p:txBody>
      </p:sp>
    </p:spTree>
    <p:extLst>
      <p:ext uri="{BB962C8B-B14F-4D97-AF65-F5344CB8AC3E}">
        <p14:creationId xmlns:p14="http://schemas.microsoft.com/office/powerpoint/2010/main" val="2859064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0"/>
              </a:spcBef>
              <a:spcAft>
                <a:spcPts val="1200"/>
              </a:spcAft>
            </a:pPr>
            <a:endParaRPr lang="en-US" altLang="en-US" sz="1600" dirty="0" smtClean="0">
              <a:solidFill>
                <a:srgbClr val="000000"/>
              </a:solidFill>
            </a:endParaRPr>
          </a:p>
          <a:p>
            <a:pPr>
              <a:spcBef>
                <a:spcPts val="0"/>
              </a:spcBef>
              <a:spcAft>
                <a:spcPts val="1200"/>
              </a:spcAft>
            </a:pPr>
            <a:r>
              <a:rPr lang="en-US" altLang="en-US" sz="2000" dirty="0" smtClean="0">
                <a:solidFill>
                  <a:srgbClr val="000000"/>
                </a:solidFill>
              </a:rPr>
              <a:t>Example of rule 2,3,4,5: The table in the next slide contain a variable PARAM which has the values “SFI01- Total Score” and “IPSS01- Total Score”   are the function of more than one row or parameter.     </a:t>
            </a:r>
          </a:p>
          <a:p>
            <a:endParaRPr lang="en-US" altLang="en-US" dirty="0" smtClean="0"/>
          </a:p>
        </p:txBody>
      </p:sp>
      <p:sp>
        <p:nvSpPr>
          <p:cNvPr id="4" name="Slide Number Placeholder 3"/>
          <p:cNvSpPr>
            <a:spLocks noGrp="1"/>
          </p:cNvSpPr>
          <p:nvPr>
            <p:ph type="sldNum" sz="quarter" idx="10"/>
          </p:nvPr>
        </p:nvSpPr>
        <p:spPr/>
        <p:txBody>
          <a:bodyPr/>
          <a:lstStyle/>
          <a:p>
            <a:fld id="{D8D4190E-9D7B-4847-98AB-991B2B42748F}" type="slidenum">
              <a:rPr lang="en-US" smtClean="0"/>
              <a:t>55</a:t>
            </a:fld>
            <a:endParaRPr lang="en-US" dirty="0"/>
          </a:p>
        </p:txBody>
      </p:sp>
    </p:spTree>
    <p:extLst>
      <p:ext uri="{BB962C8B-B14F-4D97-AF65-F5344CB8AC3E}">
        <p14:creationId xmlns:p14="http://schemas.microsoft.com/office/powerpoint/2010/main" val="1844722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MedDRA coding</a:t>
            </a:r>
            <a:r>
              <a:rPr lang="en-US" baseline="0" dirty="0" smtClean="0"/>
              <a:t> SMQ variables</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60</a:t>
            </a:fld>
            <a:endParaRPr lang="en-US" dirty="0"/>
          </a:p>
        </p:txBody>
      </p:sp>
    </p:spTree>
    <p:extLst>
      <p:ext uri="{BB962C8B-B14F-4D97-AF65-F5344CB8AC3E}">
        <p14:creationId xmlns:p14="http://schemas.microsoft.com/office/powerpoint/2010/main" val="105414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Analysis dataset – An analysis dataset is defined as a dataset used for analysis and reporting. </a:t>
            </a:r>
          </a:p>
          <a:p>
            <a:r>
              <a:rPr lang="en-US" dirty="0" smtClean="0"/>
              <a:t>ADaM dataset – An ADaM dataset is a particular type of analysis dataset that either:</a:t>
            </a:r>
          </a:p>
          <a:p>
            <a:r>
              <a:rPr lang="en-US" dirty="0" smtClean="0"/>
              <a:t> (1) is compliant with one of the ADaM defined structures and follows the ADaM fundamental principles; or </a:t>
            </a:r>
          </a:p>
          <a:p>
            <a:r>
              <a:rPr lang="en-US" dirty="0" smtClean="0"/>
              <a:t>(2) follows the ADaM fundamental principles defined in the ADaM model document and adheres as closely as possible to the ADaMIG variable naming and other conventions.</a:t>
            </a:r>
          </a:p>
          <a:p>
            <a:r>
              <a:rPr lang="en-US" dirty="0" smtClean="0"/>
              <a:t>ADaM has three structures: ADSL (Subject-Level Analysis Dataset), BDS (Basic Data Structure), and OCCDS (Occurrence Data Structure). These three structures correspond to the SUBJECT LEVEL ANALYSIS DATASET, BASIC DATA STRUCTURE, and OCCURRENCE DATA STRUCTURE classes of ADaM datasets</a:t>
            </a:r>
          </a:p>
          <a:p>
            <a:r>
              <a:rPr lang="en-US" dirty="0" smtClean="0"/>
              <a:t>Non-ADaM analysis dataset – A non-ADaM analysis dataset is an analysis dataset that is not an ADaM dataset. </a:t>
            </a:r>
          </a:p>
          <a:p>
            <a:r>
              <a:rPr lang="en-US" dirty="0" smtClean="0"/>
              <a:t>Examples of non-ADaM analysis datasets include: </a:t>
            </a:r>
          </a:p>
          <a:p>
            <a:r>
              <a:rPr lang="en-US" dirty="0" smtClean="0"/>
              <a:t>• an analysis dataset created according to a legacy company standard </a:t>
            </a:r>
          </a:p>
          <a:p>
            <a:r>
              <a:rPr lang="en-US" dirty="0" smtClean="0"/>
              <a:t>• an analysis dataset that does not follow the ADaM fundamental principles.</a:t>
            </a:r>
          </a:p>
          <a:p>
            <a:endParaRPr lang="en-US" dirty="0" smtClean="0"/>
          </a:p>
          <a:p>
            <a:r>
              <a:rPr lang="en-US" dirty="0" smtClean="0"/>
              <a:t>ADaM datasets are prefixed with ‘AD’</a:t>
            </a:r>
          </a:p>
          <a:p>
            <a:r>
              <a:rPr lang="en-US" dirty="0" smtClean="0"/>
              <a:t>Non-ADaM datasets are prefixed with “AX’</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4</a:t>
            </a:fld>
            <a:endParaRPr lang="en-US" dirty="0"/>
          </a:p>
        </p:txBody>
      </p:sp>
    </p:spTree>
    <p:extLst>
      <p:ext uri="{BB962C8B-B14F-4D97-AF65-F5344CB8AC3E}">
        <p14:creationId xmlns:p14="http://schemas.microsoft.com/office/powerpoint/2010/main" val="314815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ADaM model, it is assumed that the original data sources for ADaM datasets are SDTM datasets, even when ADaM datasets are derived from other ADaM datasets. ADaM has features that enable traceability from analysis results to ADaM datasets and from ADaM datasets to SDTM datasets.</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6</a:t>
            </a:fld>
            <a:endParaRPr lang="en-US" dirty="0"/>
          </a:p>
        </p:txBody>
      </p:sp>
    </p:spTree>
    <p:extLst>
      <p:ext uri="{BB962C8B-B14F-4D97-AF65-F5344CB8AC3E}">
        <p14:creationId xmlns:p14="http://schemas.microsoft.com/office/powerpoint/2010/main" val="355428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variable TRTP is already character so it is not named</a:t>
            </a:r>
            <a:r>
              <a:rPr lang="en-US" baseline="0" dirty="0" smtClean="0"/>
              <a:t> as TRTPC.</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16</a:t>
            </a:fld>
            <a:endParaRPr lang="en-US" dirty="0"/>
          </a:p>
        </p:txBody>
      </p:sp>
    </p:spTree>
    <p:extLst>
      <p:ext uri="{BB962C8B-B14F-4D97-AF65-F5344CB8AC3E}">
        <p14:creationId xmlns:p14="http://schemas.microsoft.com/office/powerpoint/2010/main" val="2907202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Gry</a:t>
            </a:r>
            <a:r>
              <a:rPr lang="en-US" dirty="0" smtClean="0"/>
              <a:t> is the suffix used for grouping variables, where y refers to the grouping scheme or algorithm. </a:t>
            </a:r>
            <a:r>
              <a:rPr lang="en-US" dirty="0" err="1" smtClean="0"/>
              <a:t>GRy</a:t>
            </a:r>
            <a:r>
              <a:rPr lang="en-US" dirty="0" smtClean="0"/>
              <a:t> can be abbreviated to </a:t>
            </a:r>
            <a:r>
              <a:rPr lang="en-US" dirty="0" err="1" smtClean="0"/>
              <a:t>Gy</a:t>
            </a:r>
            <a:r>
              <a:rPr lang="en-US" dirty="0" smtClean="0"/>
              <a:t> to comply with the variable name length limit of 8 characters. Numeric version of the variable will use the suffix </a:t>
            </a:r>
            <a:r>
              <a:rPr lang="en-US" dirty="0" err="1" smtClean="0"/>
              <a:t>GRyN</a:t>
            </a:r>
            <a:r>
              <a:rPr lang="en-US" dirty="0" smtClean="0"/>
              <a:t> (or </a:t>
            </a:r>
            <a:r>
              <a:rPr lang="en-US" dirty="0" err="1" smtClean="0"/>
              <a:t>GyN</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17</a:t>
            </a:fld>
            <a:endParaRPr lang="en-US" dirty="0"/>
          </a:p>
        </p:txBody>
      </p:sp>
    </p:spTree>
    <p:extLst>
      <p:ext uri="{BB962C8B-B14F-4D97-AF65-F5344CB8AC3E}">
        <p14:creationId xmlns:p14="http://schemas.microsoft.com/office/powerpoint/2010/main" val="204856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reader is cautioned that the root or prefix (represented by *) of such producer-specified supportive ADaM date, time and datetime variable names must be chosen with care, to prevent unintended conflicts among other such names and standard numeric versions of possible SDTM variable names. In particular, </a:t>
            </a:r>
            <a:r>
              <a:rPr lang="en-US" sz="1200" b="1" i="0" u="none" strike="noStrike" kern="1200" baseline="0" dirty="0" smtClean="0">
                <a:solidFill>
                  <a:schemeClr val="tx1"/>
                </a:solidFill>
                <a:latin typeface="+mn-lt"/>
                <a:ea typeface="+mn-ea"/>
                <a:cs typeface="+mn-cs"/>
              </a:rPr>
              <a:t>potentially problematic values for producer-defined roots/prefixes (*) include: </a:t>
            </a:r>
            <a:r>
              <a:rPr lang="en-US" sz="1200" b="0" i="0" u="none" strike="noStrike" kern="1200" baseline="0" dirty="0" smtClean="0">
                <a:solidFill>
                  <a:schemeClr val="tx1"/>
                </a:solidFill>
                <a:latin typeface="+mn-lt"/>
                <a:ea typeface="+mn-ea"/>
                <a:cs typeface="+mn-cs"/>
              </a:rPr>
              <a:t>a. One-letter prefixes. For an example of the problem, if * is Q, then a date *DT would be QDT; however, a starting date *SDT would be QSDT, which would potentially be confusing if the producer intended QSDT to be something other than the numeric date version of the SDTM variable QSDTC. </a:t>
            </a:r>
          </a:p>
          <a:p>
            <a:r>
              <a:rPr lang="en-US" sz="1200" b="0" i="0" u="none" strike="noStrike" kern="1200" baseline="0" dirty="0" smtClean="0">
                <a:solidFill>
                  <a:schemeClr val="tx1"/>
                </a:solidFill>
                <a:latin typeface="+mn-lt"/>
                <a:ea typeface="+mn-ea"/>
                <a:cs typeface="+mn-cs"/>
              </a:rPr>
              <a:t>b. Two-letter prefixes, except when intentionally chosen to refer explicitly to a specific SDTM domain and its --DTC, --STDTC, and/or --ENDTC variables. For an example of an appropriate intentional use of a two-letter prefix, if * is LB, then *DT is LBDT, the numeric date version of SDTM LBDTC. For an example of the problem, if * is QQ, then a date *DT would be QQDT, which would potentially be confusing if the producer intended QQDT to be something other than the numeric date version of a potential SDTM variable QQDTC. </a:t>
            </a:r>
          </a:p>
          <a:p>
            <a:r>
              <a:rPr lang="en-US" sz="1200" b="0" i="0" u="none" strike="noStrike" kern="1200" baseline="0" dirty="0" smtClean="0">
                <a:solidFill>
                  <a:schemeClr val="tx1"/>
                </a:solidFill>
                <a:latin typeface="+mn-lt"/>
                <a:ea typeface="+mn-ea"/>
                <a:cs typeface="+mn-cs"/>
              </a:rPr>
              <a:t>c. Three-letter prefixes ending in S or E. For an example of the problem, if * is QQS, then a date *DT would be QQSDT, which would potentially be confusing if the producer intended QQSDT to be something other than the numeric date version of a potential SDTM variable QQSTDTC.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12. In general, all three of *DT, *TM, *DTM are not required. Include only the *DT, *TM, and *DTM variables needed for analysis or review. However, when a *DTM variable exists, it is good practice to include a corresponding *DT variable. </a:t>
            </a:r>
          </a:p>
          <a:p>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19</a:t>
            </a:fld>
            <a:endParaRPr lang="en-US" dirty="0"/>
          </a:p>
        </p:txBody>
      </p:sp>
    </p:spTree>
    <p:extLst>
      <p:ext uri="{BB962C8B-B14F-4D97-AF65-F5344CB8AC3E}">
        <p14:creationId xmlns:p14="http://schemas.microsoft.com/office/powerpoint/2010/main" val="654964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Primary flagging is subject level</a:t>
            </a:r>
          </a:p>
          <a:p>
            <a:r>
              <a:rPr lang="en-US" dirty="0" smtClean="0"/>
              <a:t>Subgroup</a:t>
            </a:r>
            <a:r>
              <a:rPr lang="en-US" baseline="0" dirty="0" smtClean="0"/>
              <a:t> is parameter level </a:t>
            </a:r>
            <a:r>
              <a:rPr lang="en-US" baseline="0" dirty="0" smtClean="0">
                <a:sym typeface="Wingdings" panose="05000000000000000000" pitchFamily="2" charset="2"/>
              </a:rPr>
              <a:t> based on a group/ category</a:t>
            </a:r>
            <a:endParaRPr lang="en-US" baseline="0" dirty="0" smtClean="0"/>
          </a:p>
          <a:p>
            <a:r>
              <a:rPr lang="en-US" baseline="0" dirty="0" smtClean="0"/>
              <a:t>Sensitivity is record level</a:t>
            </a:r>
            <a:r>
              <a:rPr lang="en-US" baseline="0" dirty="0" smtClean="0">
                <a:sym typeface="Wingdings" panose="05000000000000000000" pitchFamily="2" charset="2"/>
              </a:rPr>
              <a:t> </a:t>
            </a:r>
            <a:r>
              <a:rPr lang="en-US" baseline="0" dirty="0" err="1" smtClean="0">
                <a:sym typeface="Wingdings" panose="05000000000000000000" pitchFamily="2" charset="2"/>
              </a:rPr>
              <a:t>perprotocol</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20</a:t>
            </a:fld>
            <a:endParaRPr lang="en-US" dirty="0"/>
          </a:p>
        </p:txBody>
      </p:sp>
    </p:spTree>
    <p:extLst>
      <p:ext uri="{BB962C8B-B14F-4D97-AF65-F5344CB8AC3E}">
        <p14:creationId xmlns:p14="http://schemas.microsoft.com/office/powerpoint/2010/main" val="3490277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SDTM does not provide a separate domain specifically for screen failure data and does not require that the screen failure data be included in SDTM. Data for screen failure subjects, if submitted, should be included in the SDTM Demographics dataset, with ARMCD = ¨SCRNFAIL" and ARM = ¨Screen Failure”. If Screen Failure is captured as a reason on the End of Study form, Sponsors should also include a record in the Disposition dataset indicating when the screen failure event occurred. Reference the SDTMIG V3.1.2 for further guidance on submitting Screen Failure data. </a:t>
            </a:r>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30</a:t>
            </a:fld>
            <a:endParaRPr lang="en-US" dirty="0"/>
          </a:p>
        </p:txBody>
      </p:sp>
    </p:spTree>
    <p:extLst>
      <p:ext uri="{BB962C8B-B14F-4D97-AF65-F5344CB8AC3E}">
        <p14:creationId xmlns:p14="http://schemas.microsoft.com/office/powerpoint/2010/main" val="2112834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2000" cap="none" dirty="0" smtClean="0"/>
              <a:t>Analysis Visit Windowing variables</a:t>
            </a:r>
          </a:p>
          <a:p>
            <a:pPr lvl="2"/>
            <a:r>
              <a:rPr lang="en-US" sz="2000" cap="none" dirty="0" smtClean="0"/>
              <a:t>Time to Event variables </a:t>
            </a:r>
          </a:p>
          <a:p>
            <a:pPr lvl="2"/>
            <a:r>
              <a:rPr lang="en-US" sz="2000" cap="none" dirty="0" smtClean="0"/>
              <a:t>Toxicity and Range variables</a:t>
            </a:r>
          </a:p>
          <a:p>
            <a:endParaRPr lang="en-US" dirty="0"/>
          </a:p>
        </p:txBody>
      </p:sp>
      <p:sp>
        <p:nvSpPr>
          <p:cNvPr id="4" name="Slide Number Placeholder 3"/>
          <p:cNvSpPr>
            <a:spLocks noGrp="1"/>
          </p:cNvSpPr>
          <p:nvPr>
            <p:ph type="sldNum" sz="quarter" idx="10"/>
          </p:nvPr>
        </p:nvSpPr>
        <p:spPr/>
        <p:txBody>
          <a:bodyPr/>
          <a:lstStyle/>
          <a:p>
            <a:fld id="{D8D4190E-9D7B-4847-98AB-991B2B42748F}" type="slidenum">
              <a:rPr lang="en-US" smtClean="0"/>
              <a:t>39</a:t>
            </a:fld>
            <a:endParaRPr lang="en-US" dirty="0"/>
          </a:p>
        </p:txBody>
      </p:sp>
    </p:spTree>
    <p:extLst>
      <p:ext uri="{BB962C8B-B14F-4D97-AF65-F5344CB8AC3E}">
        <p14:creationId xmlns:p14="http://schemas.microsoft.com/office/powerpoint/2010/main" val="2132308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2" name="Title 1"/>
          <p:cNvSpPr>
            <a:spLocks noGrp="1"/>
          </p:cNvSpPr>
          <p:nvPr>
            <p:ph type="ctrTitle"/>
          </p:nvPr>
        </p:nvSpPr>
        <p:spPr>
          <a:xfrm>
            <a:off x="381003" y="1560458"/>
            <a:ext cx="7157083" cy="397764"/>
          </a:xfrm>
        </p:spPr>
        <p:txBody>
          <a:bodyPr>
            <a:noAutofit/>
          </a:bodyPr>
          <a:lstStyle>
            <a:lvl1pPr algn="l">
              <a:defRPr sz="2300">
                <a:solidFill>
                  <a:schemeClr val="bg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81003" y="2006850"/>
            <a:ext cx="7157083" cy="342900"/>
          </a:xfrm>
        </p:spPr>
        <p:txBody>
          <a:bodyPr>
            <a:noAutofit/>
          </a:bodyPr>
          <a:lstStyle>
            <a:lvl1pPr marL="0" indent="0" algn="l">
              <a:buNone/>
              <a:defRPr sz="1800">
                <a:solidFill>
                  <a:schemeClr val="bg1"/>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18" name="Text Placeholder 5"/>
          <p:cNvSpPr>
            <a:spLocks noGrp="1"/>
          </p:cNvSpPr>
          <p:nvPr>
            <p:ph type="body" sz="quarter" idx="11" hasCustomPrompt="1"/>
          </p:nvPr>
        </p:nvSpPr>
        <p:spPr>
          <a:xfrm>
            <a:off x="399646" y="4409776"/>
            <a:ext cx="1856666" cy="301760"/>
          </a:xfrm>
        </p:spPr>
        <p:txBody>
          <a:bodyPr>
            <a:noAutofit/>
          </a:bodyPr>
          <a:lstStyle>
            <a:lvl1pPr marL="0" indent="0">
              <a:buNone/>
              <a:defRPr sz="1400">
                <a:solidFill>
                  <a:schemeClr val="bg1"/>
                </a:solidFill>
                <a:latin typeface="+mj-lt"/>
              </a:defRPr>
            </a:lvl1pPr>
          </a:lstStyle>
          <a:p>
            <a:pPr lvl="0"/>
            <a:r>
              <a:rPr lang="en-US" dirty="0" smtClean="0"/>
              <a:t>Insert Date</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99471"/>
            <a:ext cx="1840877" cy="843880"/>
          </a:xfrm>
          <a:prstGeom prst="rect">
            <a:avLst/>
          </a:prstGeom>
        </p:spPr>
      </p:pic>
      <p:sp>
        <p:nvSpPr>
          <p:cNvPr id="16" name="TextBox 15"/>
          <p:cNvSpPr txBox="1"/>
          <p:nvPr/>
        </p:nvSpPr>
        <p:spPr>
          <a:xfrm>
            <a:off x="6780738" y="4788205"/>
            <a:ext cx="2210862" cy="200055"/>
          </a:xfrm>
          <a:prstGeom prst="rect">
            <a:avLst/>
          </a:prstGeom>
          <a:noFill/>
        </p:spPr>
        <p:txBody>
          <a:bodyPr wrap="none" rtlCol="0">
            <a:spAutoFit/>
          </a:bodyPr>
          <a:lstStyle/>
          <a:p>
            <a:pPr algn="r"/>
            <a:r>
              <a:rPr lang="en-US" sz="700" dirty="0" smtClean="0">
                <a:solidFill>
                  <a:prstClr val="white"/>
                </a:solidFill>
                <a:latin typeface="+mj-lt"/>
              </a:rPr>
              <a:t>|   Copyright </a:t>
            </a:r>
            <a:r>
              <a:rPr lang="en-US" sz="700" dirty="0">
                <a:solidFill>
                  <a:prstClr val="white"/>
                </a:solidFill>
                <a:latin typeface="+mj-lt"/>
              </a:rPr>
              <a:t>© </a:t>
            </a:r>
            <a:r>
              <a:rPr lang="en-US" sz="700" dirty="0" smtClean="0">
                <a:solidFill>
                  <a:prstClr val="white"/>
                </a:solidFill>
                <a:latin typeface="+mj-lt"/>
              </a:rPr>
              <a:t>2017 Tata Consultancy Services Limited</a:t>
            </a:r>
            <a:endParaRPr lang="en-US" sz="700" dirty="0">
              <a:solidFill>
                <a:prstClr val="white"/>
              </a:solidFill>
              <a:latin typeface="+mj-lt"/>
            </a:endParaRPr>
          </a:p>
        </p:txBody>
      </p:sp>
      <p:sp>
        <p:nvSpPr>
          <p:cNvPr id="20" name="Text Placeholder 4"/>
          <p:cNvSpPr>
            <a:spLocks noGrp="1"/>
          </p:cNvSpPr>
          <p:nvPr>
            <p:ph type="body" sz="quarter" idx="14" hasCustomPrompt="1"/>
          </p:nvPr>
        </p:nvSpPr>
        <p:spPr>
          <a:xfrm>
            <a:off x="4610100" y="4787739"/>
            <a:ext cx="2286000" cy="152400"/>
          </a:xfrm>
        </p:spPr>
        <p:txBody>
          <a:bodyPr wrap="none">
            <a:noAutofit/>
          </a:bodyPr>
          <a:lstStyle>
            <a:lvl1pPr marL="0" indent="0" algn="r">
              <a:buNone/>
              <a:defRPr sz="800">
                <a:solidFill>
                  <a:schemeClr val="bg1"/>
                </a:solidFill>
                <a:latin typeface="+mj-lt"/>
              </a:defRPr>
            </a:lvl1pPr>
          </a:lstStyle>
          <a:p>
            <a:pPr lvl="0"/>
            <a:r>
              <a:rPr lang="en-US" dirty="0" smtClean="0"/>
              <a:t>Click to add Information Classification</a:t>
            </a:r>
            <a:endParaRPr lang="en-US" dirty="0"/>
          </a:p>
        </p:txBody>
      </p:sp>
      <p:grpSp>
        <p:nvGrpSpPr>
          <p:cNvPr id="19" name="Group 18"/>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2" name="Group 15"/>
            <p:cNvGrpSpPr/>
            <p:nvPr/>
          </p:nvGrpSpPr>
          <p:grpSpPr>
            <a:xfrm>
              <a:off x="285753" y="250031"/>
              <a:ext cx="1670572" cy="84203"/>
              <a:chOff x="68096" y="6650480"/>
              <a:chExt cx="2503487" cy="127000"/>
            </a:xfrm>
            <a:solidFill>
              <a:schemeClr val="bg1"/>
            </a:solidFill>
          </p:grpSpPr>
          <p:sp>
            <p:nvSpPr>
              <p:cNvPr id="30" name="Freeform 29"/>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2" name="Freeform 3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3" name="Freeform 32"/>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8" name="Freeform 2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26560146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4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Title slide with Visual">
    <p:spTree>
      <p:nvGrpSpPr>
        <p:cNvPr id="1" name=""/>
        <p:cNvGrpSpPr/>
        <p:nvPr/>
      </p:nvGrpSpPr>
      <p:grpSpPr>
        <a:xfrm>
          <a:off x="0" y="0"/>
          <a:ext cx="0" cy="0"/>
          <a:chOff x="0" y="0"/>
          <a:chExt cx="0" cy="0"/>
        </a:xfrm>
      </p:grpSpPr>
      <p:pic>
        <p:nvPicPr>
          <p:cNvPr id="9218" name="Picture 2" descr="R:\Template\Final Image 240614_9-16_Lowres\16-9 B\148053291.jpg"/>
          <p:cNvPicPr>
            <a:picLocks noChangeAspect="1" noChangeArrowheads="1"/>
          </p:cNvPicPr>
          <p:nvPr/>
        </p:nvPicPr>
        <p:blipFill rotWithShape="1">
          <a:blip r:embed="rId2">
            <a:extLst>
              <a:ext uri="{28A0092B-C50C-407E-A947-70E740481C1C}">
                <a14:useLocalDpi xmlns:a14="http://schemas.microsoft.com/office/drawing/2010/main" val="0"/>
              </a:ext>
            </a:extLst>
          </a:blip>
          <a:srcRect t="7812" b="7812"/>
          <a:stretch/>
        </p:blipFill>
        <p:spPr bwMode="auto">
          <a:xfrm>
            <a:off x="0" y="2"/>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17" name="Rectangle 16"/>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5" name="Freeform 3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4" name="TextBox 23"/>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3895141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972479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41931439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340062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sp>
        <p:nvSpPr>
          <p:cNvPr id="3" name="Content Placeholder 2"/>
          <p:cNvSpPr>
            <a:spLocks noGrp="1"/>
          </p:cNvSpPr>
          <p:nvPr>
            <p:ph sz="half" idx="1"/>
          </p:nvPr>
        </p:nvSpPr>
        <p:spPr>
          <a:xfrm>
            <a:off x="428172" y="891778"/>
            <a:ext cx="4038600" cy="3394472"/>
          </a:xfrm>
        </p:spPr>
        <p:txBody>
          <a:bodyPr>
            <a:noAutofit/>
          </a:bodyPr>
          <a:lstStyle>
            <a:lvl1pPr>
              <a:defRPr sz="1700"/>
            </a:lvl1pPr>
            <a:lvl2pPr>
              <a:defRPr sz="1500"/>
            </a:lvl2pPr>
            <a:lvl3pPr>
              <a:defRPr sz="1400"/>
            </a:lvl3pPr>
            <a:lvl4pPr>
              <a:defRPr sz="12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2"/>
          <p:cNvSpPr>
            <a:spLocks noGrp="1"/>
          </p:cNvSpPr>
          <p:nvPr>
            <p:ph sz="half" idx="13"/>
          </p:nvPr>
        </p:nvSpPr>
        <p:spPr>
          <a:xfrm>
            <a:off x="4778826" y="891778"/>
            <a:ext cx="4038600" cy="3394472"/>
          </a:xfrm>
        </p:spPr>
        <p:txBody>
          <a:bodyPr>
            <a:noAutofit/>
          </a:bodyPr>
          <a:lstStyle>
            <a:lvl1pPr>
              <a:defRPr sz="1700"/>
            </a:lvl1pPr>
            <a:lvl2pPr>
              <a:defRPr sz="1500"/>
            </a:lvl2pPr>
            <a:lvl3pPr>
              <a:defRPr sz="1400"/>
            </a:lvl3pPr>
            <a:lvl4pPr>
              <a:defRPr sz="12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114405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914650"/>
            <a:ext cx="7772400" cy="466725"/>
          </a:xfrm>
        </p:spPr>
        <p:txBody>
          <a:bodyPr anchor="t">
            <a:noAutofit/>
          </a:bodyPr>
          <a:lstStyle>
            <a:lvl1pPr algn="ctr">
              <a:defRPr sz="2100" b="0"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6"/>
            <a:ext cx="7772400" cy="563165"/>
          </a:xfrm>
        </p:spPr>
        <p:txBody>
          <a:bodyPr anchor="b">
            <a:noAutofit/>
          </a:bodyPr>
          <a:lstStyle>
            <a:lvl1pPr marL="0" indent="0" algn="ctr">
              <a:buNone/>
              <a:defRPr sz="2100">
                <a:solidFill>
                  <a:schemeClr val="tx1"/>
                </a:solidFill>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smtClean="0"/>
              <a:t>Click to edit Master text styles</a:t>
            </a:r>
          </a:p>
        </p:txBody>
      </p:sp>
      <p:sp>
        <p:nvSpPr>
          <p:cNvPr id="4"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98690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28172" y="890588"/>
            <a:ext cx="4040188" cy="534590"/>
          </a:xfrm>
        </p:spPr>
        <p:txBody>
          <a:bodyPr anchor="b">
            <a:noAutofit/>
          </a:bodyPr>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28172" y="1437084"/>
            <a:ext cx="4040188" cy="2963466"/>
          </a:xfrm>
        </p:spPr>
        <p:txBody>
          <a:bodyPr>
            <a:noAutofit/>
          </a:bodyPr>
          <a:lstStyle>
            <a:lvl1pPr>
              <a:defRPr sz="17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Text Placeholder 4"/>
          <p:cNvSpPr>
            <a:spLocks noGrp="1"/>
          </p:cNvSpPr>
          <p:nvPr>
            <p:ph type="body" sz="quarter" idx="3"/>
          </p:nvPr>
        </p:nvSpPr>
        <p:spPr>
          <a:xfrm>
            <a:off x="4761138" y="890588"/>
            <a:ext cx="4041775" cy="534590"/>
          </a:xfrm>
        </p:spPr>
        <p:txBody>
          <a:bodyPr anchor="b">
            <a:noAutofit/>
          </a:bodyPr>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61138" y="1437084"/>
            <a:ext cx="4041775" cy="2963466"/>
          </a:xfrm>
        </p:spPr>
        <p:txBody>
          <a:bodyPr>
            <a:noAutofit/>
          </a:bodyPr>
          <a:lstStyle>
            <a:lvl1pPr>
              <a:defRPr sz="17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257918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3" y="844154"/>
            <a:ext cx="3008313" cy="590549"/>
          </a:xfrm>
        </p:spPr>
        <p:txBody>
          <a:bodyPr anchor="b">
            <a:noAutofit/>
          </a:bodyPr>
          <a:lstStyle>
            <a:lvl1pPr algn="l">
              <a:defRPr sz="1700" b="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4078" y="844154"/>
            <a:ext cx="5111750" cy="3899297"/>
          </a:xfrm>
        </p:spPr>
        <p:txBody>
          <a:bodyPr>
            <a:noAutofit/>
          </a:bodyPr>
          <a:lstStyle>
            <a:lvl1pPr>
              <a:defRPr sz="1700"/>
            </a:lvl1pPr>
            <a:lvl2pPr>
              <a:defRPr sz="1500"/>
            </a:lvl2pPr>
            <a:lvl3pPr>
              <a:defRPr sz="1400"/>
            </a:lvl3pPr>
            <a:lvl4pPr>
              <a:defRPr sz="12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3"/>
          <p:cNvSpPr>
            <a:spLocks noGrp="1"/>
          </p:cNvSpPr>
          <p:nvPr>
            <p:ph type="body" sz="half" idx="2"/>
          </p:nvPr>
        </p:nvSpPr>
        <p:spPr>
          <a:xfrm>
            <a:off x="428173" y="1463278"/>
            <a:ext cx="3008313" cy="3280172"/>
          </a:xfrm>
        </p:spPr>
        <p:txBody>
          <a:bodyPr>
            <a:noAutofit/>
          </a:bodyPr>
          <a:lstStyle>
            <a:lvl1pPr marL="0" indent="0">
              <a:buNone/>
              <a:defRPr sz="17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smtClean="0"/>
              <a:t>Click to edit Master text styles</a:t>
            </a:r>
          </a:p>
        </p:txBody>
      </p:sp>
      <p:sp>
        <p:nvSpPr>
          <p:cNvPr id="5"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756026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57601"/>
            <a:ext cx="5486400" cy="425054"/>
          </a:xfrm>
        </p:spPr>
        <p:txBody>
          <a:bodyPr anchor="b">
            <a:noAutofit/>
          </a:bodyPr>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857251"/>
            <a:ext cx="5486400" cy="2745581"/>
          </a:xfrm>
        </p:spPr>
        <p:txBody>
          <a:bodyPr>
            <a:no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4082654"/>
            <a:ext cx="5486400" cy="603647"/>
          </a:xfrm>
        </p:spPr>
        <p:txBody>
          <a:bodyPr>
            <a:noAutofit/>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smtClean="0"/>
              <a:t>Click to edit Master text styles</a:t>
            </a:r>
          </a:p>
        </p:txBody>
      </p:sp>
      <p:sp>
        <p:nvSpPr>
          <p:cNvPr id="5"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491152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100"/>
            </a:lvl1pPr>
          </a:lstStyle>
          <a:p>
            <a:r>
              <a:rPr lang="en-US" smtClean="0"/>
              <a:t>Click to edit Master title style</a:t>
            </a:r>
            <a:endParaRPr lang="en-US" dirty="0"/>
          </a:p>
        </p:txBody>
      </p:sp>
      <p:sp>
        <p:nvSpPr>
          <p:cNvPr id="3" name="Table Placeholder 2"/>
          <p:cNvSpPr>
            <a:spLocks noGrp="1"/>
          </p:cNvSpPr>
          <p:nvPr>
            <p:ph type="tbl" idx="1"/>
          </p:nvPr>
        </p:nvSpPr>
        <p:spPr>
          <a:xfrm>
            <a:off x="513304" y="892969"/>
            <a:ext cx="8370888" cy="992981"/>
          </a:xfrm>
          <a:ln>
            <a:solidFill>
              <a:schemeClr val="bg1"/>
            </a:solidFill>
          </a:ln>
        </p:spPr>
        <p:txBody>
          <a:bodyPr/>
          <a:lstStyle>
            <a:lvl1pPr>
              <a:buNone/>
              <a:defRPr>
                <a:solidFill>
                  <a:schemeClr val="bg1"/>
                </a:solidFill>
              </a:defRPr>
            </a:lvl1pPr>
          </a:lstStyle>
          <a:p>
            <a:pPr lvl="0"/>
            <a:r>
              <a:rPr lang="en-US" noProof="0" dirty="0" smtClean="0"/>
              <a:t>Click icon to add table</a:t>
            </a:r>
            <a:endParaRPr lang="en-US" noProof="0" dirty="0"/>
          </a:p>
        </p:txBody>
      </p:sp>
      <p:sp>
        <p:nvSpPr>
          <p:cNvPr id="4"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134414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with Visual">
    <p:spTree>
      <p:nvGrpSpPr>
        <p:cNvPr id="1" name=""/>
        <p:cNvGrpSpPr/>
        <p:nvPr/>
      </p:nvGrpSpPr>
      <p:grpSpPr>
        <a:xfrm>
          <a:off x="0" y="0"/>
          <a:ext cx="0" cy="0"/>
          <a:chOff x="0" y="0"/>
          <a:chExt cx="0" cy="0"/>
        </a:xfrm>
      </p:grpSpPr>
      <p:pic>
        <p:nvPicPr>
          <p:cNvPr id="20" name="Picture 2" descr="R:\Template\Final Image 240614_9-16_Lowres\16-9 B\78161708.JPG"/>
          <p:cNvPicPr>
            <a:picLocks noChangeAspect="1" noChangeArrowheads="1"/>
          </p:cNvPicPr>
          <p:nvPr/>
        </p:nvPicPr>
        <p:blipFill rotWithShape="1">
          <a:blip r:embed="rId2">
            <a:extLst>
              <a:ext uri="{28A0092B-C50C-407E-A947-70E740481C1C}">
                <a14:useLocalDpi xmlns:a14="http://schemas.microsoft.com/office/drawing/2010/main" val="0"/>
              </a:ext>
            </a:extLst>
          </a:blip>
          <a:srcRect l="289" t="307" r="924" b="16653"/>
          <a:stretch/>
        </p:blipFill>
        <p:spPr bwMode="auto">
          <a:xfrm>
            <a:off x="0" y="0"/>
            <a:ext cx="91440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400" dirty="0">
              <a:latin typeface="+mj-lt"/>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16" name="TextBox 15"/>
          <p:cNvSpPr txBox="1"/>
          <p:nvPr/>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
        <p:nvSpPr>
          <p:cNvPr id="17"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23" name="Rectangle 22"/>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14976931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11144" y="876300"/>
            <a:ext cx="8428056" cy="3867150"/>
          </a:xfrm>
        </p:spPr>
        <p:txBody>
          <a:bodyPr vert="eaVert">
            <a:noAutofit/>
          </a:bodyPr>
          <a:lstStyle>
            <a:lvl3pPr>
              <a:defRPr/>
            </a:lvl3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617605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891779"/>
            <a:ext cx="2057400" cy="3851672"/>
          </a:xfrm>
        </p:spPr>
        <p:txBody>
          <a:bodyPr vert="eaVert">
            <a:normAutofit/>
          </a:bodyPr>
          <a:lstStyle>
            <a:lvl1pPr>
              <a:defRPr>
                <a:solidFill>
                  <a:schemeClr val="tx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13658" y="891779"/>
            <a:ext cx="6190342" cy="3851672"/>
          </a:xfrm>
        </p:spPr>
        <p:txBody>
          <a:bodyPr vert="eaVert">
            <a:noAutofit/>
          </a:bodyPr>
          <a:lstStyle>
            <a:lvl3pPr>
              <a:defRPr/>
            </a:lvl3pPr>
            <a:lvl4pPr>
              <a:defRPr sz="12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Text Placeholder 5"/>
          <p:cNvSpPr>
            <a:spLocks noGrp="1"/>
          </p:cNvSpPr>
          <p:nvPr>
            <p:ph type="body" sz="quarter" idx="10" hasCustomPrompt="1"/>
          </p:nvPr>
        </p:nvSpPr>
        <p:spPr>
          <a:xfrm>
            <a:off x="4730214" y="4889065"/>
            <a:ext cx="2813586"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smtClean="0"/>
              <a:t>Click to add Information Classification</a:t>
            </a:r>
            <a:endParaRPr lang="en-US" dirty="0"/>
          </a:p>
        </p:txBody>
      </p:sp>
    </p:spTree>
    <p:extLst>
      <p:ext uri="{BB962C8B-B14F-4D97-AF65-F5344CB8AC3E}">
        <p14:creationId xmlns:p14="http://schemas.microsoft.com/office/powerpoint/2010/main" val="3253475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algn="l" defTabSz="685800" rtl="0" eaLnBrk="1" latinLnBrk="0" hangingPunct="1">
              <a:spcBef>
                <a:spcPct val="20000"/>
              </a:spcBef>
              <a:buClr>
                <a:srgbClr val="4E84C4"/>
              </a:buClr>
              <a:buFont typeface="Wingdings" pitchFamily="2" charset="2"/>
              <a:buChar char="§"/>
              <a:defRPr lang="en-US" sz="1650" kern="1200" dirty="0" smtClean="0">
                <a:solidFill>
                  <a:schemeClr val="bg2"/>
                </a:solidFill>
                <a:latin typeface="Myriad Pro" pitchFamily="34" charset="0"/>
                <a:ea typeface="+mn-ea"/>
                <a:cs typeface="+mn-cs"/>
              </a:defRPr>
            </a:lvl1pPr>
            <a:lvl2pPr algn="l" defTabSz="685800" rtl="0" eaLnBrk="1" latinLnBrk="0" hangingPunct="1">
              <a:spcBef>
                <a:spcPct val="20000"/>
              </a:spcBef>
              <a:buClr>
                <a:srgbClr val="4E84C4"/>
              </a:buClr>
              <a:buFont typeface="Myriad Pro" pitchFamily="34" charset="0"/>
              <a:buChar char="–"/>
              <a:defRPr lang="en-US" sz="1650" kern="1200" dirty="0" smtClean="0">
                <a:solidFill>
                  <a:schemeClr val="bg2"/>
                </a:solidFill>
                <a:latin typeface="Myriad Pro" pitchFamily="34" charset="0"/>
                <a:ea typeface="+mn-ea"/>
                <a:cs typeface="+mn-cs"/>
              </a:defRPr>
            </a:lvl2pPr>
          </a:lstStyle>
          <a:p>
            <a:pPr marL="257175" lvl="0" indent="-257175" algn="l" defTabSz="685800" rtl="0" eaLnBrk="1" latinLnBrk="0" hangingPunct="1">
              <a:spcBef>
                <a:spcPct val="20000"/>
              </a:spcBef>
              <a:buClr>
                <a:srgbClr val="4E84C4"/>
              </a:buClr>
              <a:buFont typeface="Wingdings" pitchFamily="2" charset="2"/>
              <a:buChar char="§"/>
            </a:pPr>
            <a:r>
              <a:rPr lang="en-US" smtClean="0"/>
              <a:t>Click to edit Master text styles</a:t>
            </a:r>
          </a:p>
          <a:p>
            <a:pPr marL="257175" lvl="1" indent="-257175" algn="l" defTabSz="685800" rtl="0" eaLnBrk="1" latinLnBrk="0" hangingPunct="1">
              <a:spcBef>
                <a:spcPct val="20000"/>
              </a:spcBef>
              <a:buClr>
                <a:srgbClr val="4E84C4"/>
              </a:buClr>
              <a:buFont typeface="Wingdings" pitchFamily="2" charset="2"/>
              <a:buChar char="§"/>
            </a:pPr>
            <a:r>
              <a:rPr lang="en-US" smtClean="0"/>
              <a:t>Second level</a:t>
            </a:r>
          </a:p>
        </p:txBody>
      </p:sp>
    </p:spTree>
    <p:extLst>
      <p:ext uri="{BB962C8B-B14F-4D97-AF65-F5344CB8AC3E}">
        <p14:creationId xmlns:p14="http://schemas.microsoft.com/office/powerpoint/2010/main" val="237565717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2" y="4721561"/>
            <a:ext cx="2454502" cy="421941"/>
          </a:xfrm>
          <a:prstGeom prst="rect">
            <a:avLst/>
          </a:prstGeom>
        </p:spPr>
      </p:pic>
      <p:sp>
        <p:nvSpPr>
          <p:cNvPr id="2" name="Title 1"/>
          <p:cNvSpPr>
            <a:spLocks noGrp="1"/>
          </p:cNvSpPr>
          <p:nvPr>
            <p:ph type="ctrTitle"/>
          </p:nvPr>
        </p:nvSpPr>
        <p:spPr>
          <a:xfrm>
            <a:off x="381003" y="2027113"/>
            <a:ext cx="6172200" cy="565206"/>
          </a:xfrm>
          <a:prstGeom prst="rect">
            <a:avLst/>
          </a:prstGeom>
        </p:spPr>
        <p:txBody>
          <a:bodyPr lIns="68580" tIns="34290" rIns="68580" bIns="34290" anchor="t">
            <a:noAutofit/>
          </a:bodyPr>
          <a:lstStyle>
            <a:lvl1pPr algn="l">
              <a:defRPr sz="2300">
                <a:solidFill>
                  <a:schemeClr val="bg1"/>
                </a:solidFill>
                <a:latin typeface="Calibri" panose="020F0502020204030204" pitchFamily="34" charset="0"/>
              </a:defRPr>
            </a:lvl1pPr>
          </a:lstStyle>
          <a:p>
            <a:r>
              <a:rPr lang="en-US" dirty="0" smtClean="0"/>
              <a:t>Click to edit Master title style</a:t>
            </a:r>
            <a:endParaRPr lang="en-US" dirty="0"/>
          </a:p>
        </p:txBody>
      </p:sp>
      <p:sp>
        <p:nvSpPr>
          <p:cNvPr id="15" name="Rectangle 14"/>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7" name="Group 16"/>
          <p:cNvGrpSpPr/>
          <p:nvPr/>
        </p:nvGrpSpPr>
        <p:grpSpPr>
          <a:xfrm>
            <a:off x="285753" y="192882"/>
            <a:ext cx="8630823" cy="318254"/>
            <a:chOff x="285753" y="192882"/>
            <a:chExt cx="8630823" cy="318254"/>
          </a:xfrm>
        </p:grpSpPr>
        <p:sp>
          <p:nvSpPr>
            <p:cNvPr id="19"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2" name="Freeform 21"/>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7" name="Freeform 26"/>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1" name="Freeform 20"/>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2140823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parator Slide 2">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2" y="4721561"/>
            <a:ext cx="2454502" cy="421941"/>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027113"/>
            <a:ext cx="6172200" cy="565206"/>
          </a:xfrm>
          <a:prstGeom prst="rect">
            <a:avLst/>
          </a:prstGeom>
        </p:spPr>
        <p:txBody>
          <a:bodyPr lIns="68580" tIns="34290" rIns="68580" bIns="34290" anchor="t">
            <a:noAutofit/>
          </a:bodyPr>
          <a:lstStyle>
            <a:lvl1pPr algn="l">
              <a:defRPr sz="2300">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4" name="Group 13"/>
          <p:cNvGrpSpPr/>
          <p:nvPr/>
        </p:nvGrpSpPr>
        <p:grpSpPr>
          <a:xfrm>
            <a:off x="285753" y="192882"/>
            <a:ext cx="8630823" cy="318254"/>
            <a:chOff x="285753" y="192882"/>
            <a:chExt cx="8630823" cy="318254"/>
          </a:xfrm>
        </p:grpSpPr>
        <p:sp>
          <p:nvSpPr>
            <p:cNvPr id="17"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19" name="Group 18"/>
            <p:cNvGrpSpPr/>
            <p:nvPr/>
          </p:nvGrpSpPr>
          <p:grpSpPr>
            <a:xfrm>
              <a:off x="285753" y="250031"/>
              <a:ext cx="1670572" cy="84203"/>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0" name="Freeform 1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1379001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parator Slide 3">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0">
                <a:srgbClr val="F1A434">
                  <a:shade val="30000"/>
                  <a:satMod val="115000"/>
                </a:srgbClr>
              </a:gs>
              <a:gs pos="50000">
                <a:srgbClr val="F1A434">
                  <a:shade val="67500"/>
                  <a:satMod val="115000"/>
                </a:srgbClr>
              </a:gs>
              <a:gs pos="100000">
                <a:srgbClr val="F1A434">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2" y="4721561"/>
            <a:ext cx="2454502" cy="421941"/>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027113"/>
            <a:ext cx="6172200" cy="565206"/>
          </a:xfrm>
          <a:prstGeom prst="rect">
            <a:avLst/>
          </a:prstGeom>
        </p:spPr>
        <p:txBody>
          <a:bodyPr lIns="68580" tIns="34290" rIns="68580" bIns="34290" anchor="t">
            <a:noAutofit/>
          </a:bodyPr>
          <a:lstStyle>
            <a:lvl1pPr algn="l">
              <a:defRPr sz="2300">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4" name="Group 13"/>
          <p:cNvGrpSpPr/>
          <p:nvPr/>
        </p:nvGrpSpPr>
        <p:grpSpPr>
          <a:xfrm>
            <a:off x="285753" y="192882"/>
            <a:ext cx="8630823" cy="318254"/>
            <a:chOff x="285753" y="192882"/>
            <a:chExt cx="8630823" cy="318254"/>
          </a:xfrm>
        </p:grpSpPr>
        <p:sp>
          <p:nvSpPr>
            <p:cNvPr id="17"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19" name="Group 18"/>
            <p:cNvGrpSpPr/>
            <p:nvPr/>
          </p:nvGrpSpPr>
          <p:grpSpPr>
            <a:xfrm>
              <a:off x="285753" y="250031"/>
              <a:ext cx="1670572" cy="84203"/>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0" name="Freeform 1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262139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parator Slide 4">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0">
                <a:srgbClr val="D6492A">
                  <a:shade val="30000"/>
                  <a:satMod val="115000"/>
                </a:srgbClr>
              </a:gs>
              <a:gs pos="50000">
                <a:srgbClr val="D6492A">
                  <a:shade val="67500"/>
                  <a:satMod val="115000"/>
                </a:srgbClr>
              </a:gs>
              <a:gs pos="100000">
                <a:srgbClr val="D6492A">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2" y="4721561"/>
            <a:ext cx="2454502" cy="421941"/>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027113"/>
            <a:ext cx="6172200" cy="565206"/>
          </a:xfrm>
          <a:prstGeom prst="rect">
            <a:avLst/>
          </a:prstGeom>
        </p:spPr>
        <p:txBody>
          <a:bodyPr lIns="68580" tIns="34290" rIns="68580" bIns="34290" anchor="t">
            <a:noAutofit/>
          </a:bodyPr>
          <a:lstStyle>
            <a:lvl1pPr algn="l">
              <a:defRPr sz="2300">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4" name="Group 13"/>
          <p:cNvGrpSpPr/>
          <p:nvPr/>
        </p:nvGrpSpPr>
        <p:grpSpPr>
          <a:xfrm>
            <a:off x="285753" y="192882"/>
            <a:ext cx="8630823" cy="318254"/>
            <a:chOff x="285753" y="192882"/>
            <a:chExt cx="8630823" cy="318254"/>
          </a:xfrm>
        </p:grpSpPr>
        <p:sp>
          <p:nvSpPr>
            <p:cNvPr id="17"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19" name="Group 18"/>
            <p:cNvGrpSpPr/>
            <p:nvPr/>
          </p:nvGrpSpPr>
          <p:grpSpPr>
            <a:xfrm>
              <a:off x="285753" y="250031"/>
              <a:ext cx="1670572" cy="84203"/>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0" name="Freeform 1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362164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parator Slide 5">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2" y="4721561"/>
            <a:ext cx="2454502" cy="421941"/>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027113"/>
            <a:ext cx="6172200" cy="565206"/>
          </a:xfrm>
          <a:prstGeom prst="rect">
            <a:avLst/>
          </a:prstGeom>
        </p:spPr>
        <p:txBody>
          <a:bodyPr lIns="68580" tIns="34290" rIns="68580" bIns="34290" anchor="t">
            <a:noAutofit/>
          </a:bodyPr>
          <a:lstStyle>
            <a:lvl1pPr algn="l">
              <a:defRPr sz="2300">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4" name="Group 13"/>
          <p:cNvGrpSpPr/>
          <p:nvPr/>
        </p:nvGrpSpPr>
        <p:grpSpPr>
          <a:xfrm>
            <a:off x="285753" y="192882"/>
            <a:ext cx="8630823" cy="318254"/>
            <a:chOff x="285753" y="192882"/>
            <a:chExt cx="8630823" cy="318254"/>
          </a:xfrm>
        </p:grpSpPr>
        <p:sp>
          <p:nvSpPr>
            <p:cNvPr id="17"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19" name="Group 18"/>
            <p:cNvGrpSpPr/>
            <p:nvPr/>
          </p:nvGrpSpPr>
          <p:grpSpPr>
            <a:xfrm>
              <a:off x="285753" y="250031"/>
              <a:ext cx="1670572" cy="84203"/>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0" name="Freeform 1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982827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parator Slide 6">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51435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2" y="4721561"/>
            <a:ext cx="2454502" cy="421941"/>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027113"/>
            <a:ext cx="6172200" cy="565206"/>
          </a:xfrm>
          <a:prstGeom prst="rect">
            <a:avLst/>
          </a:prstGeom>
        </p:spPr>
        <p:txBody>
          <a:bodyPr lIns="68580" tIns="34290" rIns="68580" bIns="34290" anchor="t">
            <a:noAutofit/>
          </a:bodyPr>
          <a:lstStyle>
            <a:lvl1pPr algn="l">
              <a:defRPr sz="2300">
                <a:solidFill>
                  <a:schemeClr val="bg1"/>
                </a:solidFill>
                <a:latin typeface="Calibri" panose="020F0502020204030204" pitchFamily="34" charset="0"/>
              </a:defRPr>
            </a:lvl1pPr>
          </a:lstStyle>
          <a:p>
            <a:r>
              <a:rPr lang="en-US" smtClean="0"/>
              <a:t>Click to edit Master title style</a:t>
            </a:r>
            <a:endParaRPr lang="en-US" dirty="0"/>
          </a:p>
        </p:txBody>
      </p:sp>
      <p:sp>
        <p:nvSpPr>
          <p:cNvPr id="15" name="Rectangle 14"/>
          <p:cNvSpPr/>
          <p:nvPr/>
        </p:nvSpPr>
        <p:spPr>
          <a:xfrm flipH="1">
            <a:off x="-9728" y="4286251"/>
            <a:ext cx="9153728" cy="89154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400" dirty="0">
              <a:latin typeface="Calibri" panose="020F0502020204030204" pitchFamily="34" charset="0"/>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4" name="Group 13"/>
          <p:cNvGrpSpPr/>
          <p:nvPr/>
        </p:nvGrpSpPr>
        <p:grpSpPr>
          <a:xfrm>
            <a:off x="285753" y="192882"/>
            <a:ext cx="8630823" cy="318254"/>
            <a:chOff x="285753" y="192882"/>
            <a:chExt cx="8630823" cy="318254"/>
          </a:xfrm>
        </p:grpSpPr>
        <p:sp>
          <p:nvSpPr>
            <p:cNvPr id="17"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19" name="Group 18"/>
            <p:cNvGrpSpPr/>
            <p:nvPr/>
          </p:nvGrpSpPr>
          <p:grpSpPr>
            <a:xfrm>
              <a:off x="285753" y="250031"/>
              <a:ext cx="1670572" cy="84203"/>
              <a:chOff x="68096" y="6650480"/>
              <a:chExt cx="2503487" cy="127000"/>
            </a:xfrm>
            <a:solidFill>
              <a:schemeClr val="bg1"/>
            </a:solidFill>
          </p:grpSpPr>
          <p:sp>
            <p:nvSpPr>
              <p:cNvPr id="21" name="Freeform 20"/>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0" name="Freeform 1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3379629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710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with Visual">
    <p:spTree>
      <p:nvGrpSpPr>
        <p:cNvPr id="1" name=""/>
        <p:cNvGrpSpPr/>
        <p:nvPr/>
      </p:nvGrpSpPr>
      <p:grpSpPr>
        <a:xfrm>
          <a:off x="0" y="0"/>
          <a:ext cx="0" cy="0"/>
          <a:chOff x="0" y="0"/>
          <a:chExt cx="0" cy="0"/>
        </a:xfrm>
      </p:grpSpPr>
      <p:pic>
        <p:nvPicPr>
          <p:cNvPr id="3075" name="Picture 3" descr="R:\Template\Final Image 240614_9-16_Lowres\16-9 B\200363998-001(4).jpg"/>
          <p:cNvPicPr>
            <a:picLocks noChangeAspect="1" noChangeArrowheads="1"/>
          </p:cNvPicPr>
          <p:nvPr/>
        </p:nvPicPr>
        <p:blipFill rotWithShape="1">
          <a:blip r:embed="rId2">
            <a:extLst>
              <a:ext uri="{28A0092B-C50C-407E-A947-70E740481C1C}">
                <a14:useLocalDpi xmlns:a14="http://schemas.microsoft.com/office/drawing/2010/main" val="0"/>
              </a:ext>
            </a:extLst>
          </a:blip>
          <a:srcRect l="1638" t="24335" b="374"/>
          <a:stretch/>
        </p:blipFill>
        <p:spPr bwMode="auto">
          <a:xfrm>
            <a:off x="1" y="4"/>
            <a:ext cx="9143998" cy="514349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400" dirty="0">
              <a:latin typeface="+mj-lt"/>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23" name="Rectangle 22"/>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158763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with Visual">
    <p:spTree>
      <p:nvGrpSpPr>
        <p:cNvPr id="1" name=""/>
        <p:cNvGrpSpPr/>
        <p:nvPr/>
      </p:nvGrpSpPr>
      <p:grpSpPr>
        <a:xfrm>
          <a:off x="0" y="0"/>
          <a:ext cx="0" cy="0"/>
          <a:chOff x="0" y="0"/>
          <a:chExt cx="0" cy="0"/>
        </a:xfrm>
      </p:grpSpPr>
      <p:pic>
        <p:nvPicPr>
          <p:cNvPr id="4098" name="Picture 2" descr="R:\Template\Final Image 240614_9-16_Lowres\16-9 B\New Final GettyImages_medwt7053.jpg"/>
          <p:cNvPicPr>
            <a:picLocks noChangeAspect="1" noChangeArrowheads="1"/>
          </p:cNvPicPr>
          <p:nvPr/>
        </p:nvPicPr>
        <p:blipFill rotWithShape="1">
          <a:blip r:embed="rId2">
            <a:extLst>
              <a:ext uri="{28A0092B-C50C-407E-A947-70E740481C1C}">
                <a14:useLocalDpi xmlns:a14="http://schemas.microsoft.com/office/drawing/2010/main" val="0"/>
              </a:ext>
            </a:extLst>
          </a:blip>
          <a:srcRect t="17432" r="1162"/>
          <a:stretch/>
        </p:blipFill>
        <p:spPr bwMode="auto">
          <a:xfrm>
            <a:off x="1" y="2"/>
            <a:ext cx="9143998" cy="51435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400" dirty="0">
              <a:latin typeface="+mj-lt"/>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17" name="Rectangle 16"/>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5" name="Freeform 3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4" name="TextBox 23"/>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372417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9_Title slide with Visual">
    <p:spTree>
      <p:nvGrpSpPr>
        <p:cNvPr id="1" name=""/>
        <p:cNvGrpSpPr/>
        <p:nvPr/>
      </p:nvGrpSpPr>
      <p:grpSpPr>
        <a:xfrm>
          <a:off x="0" y="0"/>
          <a:ext cx="0" cy="0"/>
          <a:chOff x="0" y="0"/>
          <a:chExt cx="0" cy="0"/>
        </a:xfrm>
      </p:grpSpPr>
      <p:pic>
        <p:nvPicPr>
          <p:cNvPr id="2050" name="Picture 2" descr="R:\Template\Final Image 240614_9-16_Lowres\16-9 B\Rowing-Close-up.jpg"/>
          <p:cNvPicPr>
            <a:picLocks noChangeAspect="1" noChangeArrowheads="1"/>
          </p:cNvPicPr>
          <p:nvPr/>
        </p:nvPicPr>
        <p:blipFill rotWithShape="1">
          <a:blip r:embed="rId2">
            <a:extLst>
              <a:ext uri="{28A0092B-C50C-407E-A947-70E740481C1C}">
                <a14:useLocalDpi xmlns:a14="http://schemas.microsoft.com/office/drawing/2010/main" val="0"/>
              </a:ext>
            </a:extLst>
          </a:blip>
          <a:srcRect t="13793" b="1568"/>
          <a:stretch/>
        </p:blipFill>
        <p:spPr bwMode="auto">
          <a:xfrm>
            <a:off x="-6636" y="0"/>
            <a:ext cx="9149731" cy="51435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23" name="Rectangle 22"/>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2633553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slide with Visual">
    <p:spTree>
      <p:nvGrpSpPr>
        <p:cNvPr id="1" name=""/>
        <p:cNvGrpSpPr/>
        <p:nvPr/>
      </p:nvGrpSpPr>
      <p:grpSpPr>
        <a:xfrm>
          <a:off x="0" y="0"/>
          <a:ext cx="0" cy="0"/>
          <a:chOff x="0" y="0"/>
          <a:chExt cx="0" cy="0"/>
        </a:xfrm>
      </p:grpSpPr>
      <p:pic>
        <p:nvPicPr>
          <p:cNvPr id="5122" name="Picture 2" descr="R:\Template\Final Image 240614_9-16_Lowres\16-9 B\Picture1.JPG"/>
          <p:cNvPicPr>
            <a:picLocks noChangeAspect="1" noChangeArrowheads="1"/>
          </p:cNvPicPr>
          <p:nvPr/>
        </p:nvPicPr>
        <p:blipFill rotWithShape="1">
          <a:blip r:embed="rId2">
            <a:extLst>
              <a:ext uri="{28A0092B-C50C-407E-A947-70E740481C1C}">
                <a14:useLocalDpi xmlns:a14="http://schemas.microsoft.com/office/drawing/2010/main" val="0"/>
              </a:ext>
            </a:extLst>
          </a:blip>
          <a:srcRect t="15625"/>
          <a:stretch/>
        </p:blipFill>
        <p:spPr bwMode="auto">
          <a:xfrm>
            <a:off x="0" y="3"/>
            <a:ext cx="9144000" cy="514349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17" name="Rectangle 16"/>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5" name="Freeform 3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4" name="TextBox 23"/>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184442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_Title slide with Visual">
    <p:spTree>
      <p:nvGrpSpPr>
        <p:cNvPr id="1" name=""/>
        <p:cNvGrpSpPr/>
        <p:nvPr/>
      </p:nvGrpSpPr>
      <p:grpSpPr>
        <a:xfrm>
          <a:off x="0" y="0"/>
          <a:ext cx="0" cy="0"/>
          <a:chOff x="0" y="0"/>
          <a:chExt cx="0" cy="0"/>
        </a:xfrm>
      </p:grpSpPr>
      <p:pic>
        <p:nvPicPr>
          <p:cNvPr id="6146" name="Picture 2" descr="R:\Template\Final Image 240614_9-16_Lowres\16-9 B\Picture2-2.JPG"/>
          <p:cNvPicPr>
            <a:picLocks noChangeAspect="1" noChangeArrowheads="1"/>
          </p:cNvPicPr>
          <p:nvPr/>
        </p:nvPicPr>
        <p:blipFill rotWithShape="1">
          <a:blip r:embed="rId2">
            <a:extLst>
              <a:ext uri="{28A0092B-C50C-407E-A947-70E740481C1C}">
                <a14:useLocalDpi xmlns:a14="http://schemas.microsoft.com/office/drawing/2010/main" val="0"/>
              </a:ext>
            </a:extLst>
          </a:blip>
          <a:srcRect l="11419" t="5247" r="5248" b="11420"/>
          <a:stretch/>
        </p:blipFill>
        <p:spPr bwMode="auto">
          <a:xfrm>
            <a:off x="-1" y="2"/>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23" name="Rectangle 22"/>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192213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6_Title slide with Visual">
    <p:spTree>
      <p:nvGrpSpPr>
        <p:cNvPr id="1" name=""/>
        <p:cNvGrpSpPr/>
        <p:nvPr/>
      </p:nvGrpSpPr>
      <p:grpSpPr>
        <a:xfrm>
          <a:off x="0" y="0"/>
          <a:ext cx="0" cy="0"/>
          <a:chOff x="0" y="0"/>
          <a:chExt cx="0" cy="0"/>
        </a:xfrm>
      </p:grpSpPr>
      <p:pic>
        <p:nvPicPr>
          <p:cNvPr id="7170" name="Picture 2" descr="R:\Template\Final Image 240614_9-16_Lowres\16-9 B\Picture3.JPG"/>
          <p:cNvPicPr>
            <a:picLocks noChangeAspect="1" noChangeArrowheads="1"/>
          </p:cNvPicPr>
          <p:nvPr/>
        </p:nvPicPr>
        <p:blipFill rotWithShape="1">
          <a:blip r:embed="rId2">
            <a:extLst>
              <a:ext uri="{28A0092B-C50C-407E-A947-70E740481C1C}">
                <a14:useLocalDpi xmlns:a14="http://schemas.microsoft.com/office/drawing/2010/main" val="0"/>
              </a:ext>
            </a:extLst>
          </a:blip>
          <a:srcRect t="12500" b="12500"/>
          <a:stretch/>
        </p:blipFill>
        <p:spPr bwMode="auto">
          <a:xfrm>
            <a:off x="1" y="3"/>
            <a:ext cx="9143998" cy="514349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17" name="Rectangle 16"/>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5" name="Freeform 3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4" name="TextBox 23"/>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104842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le slide with Visual">
    <p:spTree>
      <p:nvGrpSpPr>
        <p:cNvPr id="1" name=""/>
        <p:cNvGrpSpPr/>
        <p:nvPr/>
      </p:nvGrpSpPr>
      <p:grpSpPr>
        <a:xfrm>
          <a:off x="0" y="0"/>
          <a:ext cx="0" cy="0"/>
          <a:chOff x="0" y="0"/>
          <a:chExt cx="0" cy="0"/>
        </a:xfrm>
      </p:grpSpPr>
      <p:pic>
        <p:nvPicPr>
          <p:cNvPr id="8194" name="Picture 2" descr="R:\Template\Final Image 240614_9-16_Lowres\16-9 B\Picture4.JPG"/>
          <p:cNvPicPr>
            <a:picLocks noChangeAspect="1" noChangeArrowheads="1"/>
          </p:cNvPicPr>
          <p:nvPr/>
        </p:nvPicPr>
        <p:blipFill rotWithShape="1">
          <a:blip r:embed="rId2">
            <a:extLst>
              <a:ext uri="{28A0092B-C50C-407E-A947-70E740481C1C}">
                <a14:useLocalDpi xmlns:a14="http://schemas.microsoft.com/office/drawing/2010/main" val="0"/>
              </a:ext>
            </a:extLst>
          </a:blip>
          <a:srcRect t="15469"/>
          <a:stretch/>
        </p:blipFill>
        <p:spPr bwMode="auto">
          <a:xfrm>
            <a:off x="0" y="3"/>
            <a:ext cx="9144000" cy="515302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066800" y="3486150"/>
            <a:ext cx="8077199" cy="1657350"/>
          </a:xfrm>
          <a:prstGeom prst="rect">
            <a:avLst/>
          </a:prstGeom>
          <a:solidFill>
            <a:srgbClr val="F1A434">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sz="1800" dirty="0">
              <a:latin typeface="Calibri" panose="020F0502020204030204" pitchFamily="34" charset="0"/>
            </a:endParaRPr>
          </a:p>
        </p:txBody>
      </p:sp>
      <p:sp>
        <p:nvSpPr>
          <p:cNvPr id="2" name="Title 1"/>
          <p:cNvSpPr>
            <a:spLocks noGrp="1"/>
          </p:cNvSpPr>
          <p:nvPr>
            <p:ph type="title" hasCustomPrompt="1"/>
          </p:nvPr>
        </p:nvSpPr>
        <p:spPr>
          <a:xfrm>
            <a:off x="1371600" y="4090751"/>
            <a:ext cx="5952744" cy="342900"/>
          </a:xfrm>
        </p:spPr>
        <p:txBody>
          <a:bodyPr anchor="t">
            <a:noAutofit/>
          </a:bodyPr>
          <a:lstStyle>
            <a:lvl1pPr algn="l">
              <a:defRPr sz="1800" b="0" cap="none">
                <a:solidFill>
                  <a:schemeClr val="bg1"/>
                </a:solidFill>
                <a:latin typeface="+mj-lt"/>
              </a:defRPr>
            </a:lvl1pPr>
          </a:lstStyle>
          <a:p>
            <a:r>
              <a:rPr lang="en-US" dirty="0" smtClean="0"/>
              <a:t>Click to add subtitle </a:t>
            </a:r>
            <a:endParaRPr lang="en-US" dirty="0"/>
          </a:p>
        </p:txBody>
      </p:sp>
      <p:sp>
        <p:nvSpPr>
          <p:cNvPr id="3" name="Text Placeholder 2"/>
          <p:cNvSpPr>
            <a:spLocks noGrp="1"/>
          </p:cNvSpPr>
          <p:nvPr>
            <p:ph type="body" idx="1" hasCustomPrompt="1"/>
          </p:nvPr>
        </p:nvSpPr>
        <p:spPr>
          <a:xfrm>
            <a:off x="1371600" y="3655314"/>
            <a:ext cx="6172200" cy="397764"/>
          </a:xfrm>
        </p:spPr>
        <p:txBody>
          <a:bodyPr anchor="b">
            <a:noAutofit/>
          </a:bodyPr>
          <a:lstStyle>
            <a:lvl1pPr marL="0" indent="0" algn="l">
              <a:buNone/>
              <a:defRPr sz="2300" b="0">
                <a:solidFill>
                  <a:schemeClr val="bg1"/>
                </a:solidFill>
                <a:latin typeface="+mj-lt"/>
              </a:defRPr>
            </a:lvl1pPr>
            <a:lvl2pPr marL="342900" indent="0">
              <a:buNone/>
              <a:defRPr sz="1400">
                <a:solidFill>
                  <a:schemeClr val="tx1">
                    <a:tint val="75000"/>
                  </a:schemeClr>
                </a:solidFill>
              </a:defRPr>
            </a:lvl2pPr>
            <a:lvl3pPr marL="685800" indent="0">
              <a:buNone/>
              <a:defRPr sz="1200">
                <a:solidFill>
                  <a:schemeClr val="tx1">
                    <a:tint val="75000"/>
                  </a:schemeClr>
                </a:solidFill>
              </a:defRPr>
            </a:lvl3pPr>
            <a:lvl4pPr marL="1028700" indent="0">
              <a:buNone/>
              <a:defRPr sz="1100">
                <a:solidFill>
                  <a:schemeClr val="tx1">
                    <a:tint val="75000"/>
                  </a:schemeClr>
                </a:solidFill>
              </a:defRPr>
            </a:lvl4pPr>
            <a:lvl5pPr marL="1371600" indent="0">
              <a:buNone/>
              <a:defRPr sz="1100">
                <a:solidFill>
                  <a:schemeClr val="tx1">
                    <a:tint val="75000"/>
                  </a:schemeClr>
                </a:solidFill>
              </a:defRPr>
            </a:lvl5pPr>
            <a:lvl6pPr marL="1714500" indent="0">
              <a:buNone/>
              <a:defRPr sz="1100">
                <a:solidFill>
                  <a:schemeClr val="tx1">
                    <a:tint val="75000"/>
                  </a:schemeClr>
                </a:solidFill>
              </a:defRPr>
            </a:lvl6pPr>
            <a:lvl7pPr marL="2057400" indent="0">
              <a:buNone/>
              <a:defRPr sz="1100">
                <a:solidFill>
                  <a:schemeClr val="tx1">
                    <a:tint val="75000"/>
                  </a:schemeClr>
                </a:solidFill>
              </a:defRPr>
            </a:lvl7pPr>
            <a:lvl8pPr marL="2400300" indent="0">
              <a:buNone/>
              <a:defRPr sz="1100">
                <a:solidFill>
                  <a:schemeClr val="tx1">
                    <a:tint val="75000"/>
                  </a:schemeClr>
                </a:solidFill>
              </a:defRPr>
            </a:lvl8pPr>
            <a:lvl9pPr marL="2743200" indent="0">
              <a:buNone/>
              <a:defRPr sz="1100">
                <a:solidFill>
                  <a:schemeClr val="tx1">
                    <a:tint val="75000"/>
                  </a:schemeClr>
                </a:solidFill>
              </a:defRPr>
            </a:lvl9pPr>
          </a:lstStyle>
          <a:p>
            <a:pPr lvl="0"/>
            <a:r>
              <a:rPr lang="en-US" dirty="0" smtClean="0"/>
              <a:t>Click to add title</a:t>
            </a:r>
          </a:p>
        </p:txBody>
      </p:sp>
      <p:sp>
        <p:nvSpPr>
          <p:cNvPr id="19" name="Text Placeholder 6"/>
          <p:cNvSpPr>
            <a:spLocks noGrp="1"/>
          </p:cNvSpPr>
          <p:nvPr>
            <p:ph type="body" sz="quarter" idx="10" hasCustomPrompt="1"/>
          </p:nvPr>
        </p:nvSpPr>
        <p:spPr>
          <a:xfrm>
            <a:off x="1383144" y="4790550"/>
            <a:ext cx="1778000" cy="283964"/>
          </a:xfrm>
        </p:spPr>
        <p:txBody>
          <a:bodyPr>
            <a:noAutofit/>
          </a:bodyPr>
          <a:lstStyle>
            <a:lvl1pPr marL="0" indent="0">
              <a:buNone/>
              <a:defRPr sz="140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Insert Date</a:t>
            </a:r>
            <a:endParaRPr lang="en-US" dirty="0"/>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7303122" y="4721561"/>
            <a:ext cx="1840877" cy="421941"/>
          </a:xfrm>
          <a:prstGeom prst="rect">
            <a:avLst/>
          </a:prstGeom>
        </p:spPr>
      </p:pic>
      <p:sp>
        <p:nvSpPr>
          <p:cNvPr id="20" name="Text Placeholder 10"/>
          <p:cNvSpPr>
            <a:spLocks noGrp="1"/>
          </p:cNvSpPr>
          <p:nvPr>
            <p:ph type="body" sz="quarter" idx="13" hasCustomPrompt="1"/>
          </p:nvPr>
        </p:nvSpPr>
        <p:spPr>
          <a:xfrm>
            <a:off x="3561395" y="4844180"/>
            <a:ext cx="2430780" cy="213496"/>
          </a:xfrm>
        </p:spPr>
        <p:txBody>
          <a:bodyPr wrap="none" anchor="ctr">
            <a:normAutofit/>
          </a:bodyPr>
          <a:lstStyle>
            <a:lvl1pPr marL="0" indent="0" algn="r">
              <a:buFont typeface="+mj-lt"/>
              <a:buNone/>
              <a:defRPr sz="850" b="0" baseline="0">
                <a:solidFill>
                  <a:schemeClr val="bg1"/>
                </a:solidFill>
                <a:latin typeface="+mj-lt"/>
              </a:defRPr>
            </a:lvl1pPr>
          </a:lstStyle>
          <a:p>
            <a:pPr lvl="0"/>
            <a:r>
              <a:rPr lang="en-US" dirty="0" smtClean="0"/>
              <a:t>Click to add Information Classification</a:t>
            </a:r>
            <a:endParaRPr lang="en-US" dirty="0"/>
          </a:p>
        </p:txBody>
      </p:sp>
      <p:sp>
        <p:nvSpPr>
          <p:cNvPr id="23" name="Rectangle 22"/>
          <p:cNvSpPr/>
          <p:nvPr/>
        </p:nvSpPr>
        <p:spPr>
          <a:xfrm>
            <a:off x="0" y="3"/>
            <a:ext cx="9144000" cy="569718"/>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mj-lt"/>
              <a:ea typeface="+mn-ea"/>
              <a:cs typeface="+mn-cs"/>
            </a:endParaRPr>
          </a:p>
        </p:txBody>
      </p:sp>
      <p:grpSp>
        <p:nvGrpSpPr>
          <p:cNvPr id="18" name="Group 17"/>
          <p:cNvGrpSpPr/>
          <p:nvPr/>
        </p:nvGrpSpPr>
        <p:grpSpPr>
          <a:xfrm>
            <a:off x="285753" y="192882"/>
            <a:ext cx="8630823" cy="318254"/>
            <a:chOff x="285753" y="192882"/>
            <a:chExt cx="8630823" cy="318254"/>
          </a:xfrm>
        </p:grpSpPr>
        <p:sp>
          <p:nvSpPr>
            <p:cNvPr id="21"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5" name="Group 15"/>
            <p:cNvGrpSpPr/>
            <p:nvPr/>
          </p:nvGrpSpPr>
          <p:grpSpPr>
            <a:xfrm>
              <a:off x="285753" y="250031"/>
              <a:ext cx="1670572" cy="84203"/>
              <a:chOff x="68096" y="6650480"/>
              <a:chExt cx="2503487" cy="127000"/>
            </a:xfrm>
            <a:solidFill>
              <a:schemeClr val="bg1"/>
            </a:solidFill>
          </p:grpSpPr>
          <p:sp>
            <p:nvSpPr>
              <p:cNvPr id="27" name="Freeform 26"/>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6" name="Freeform 2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0" name="TextBox 29"/>
          <p:cNvSpPr txBox="1"/>
          <p:nvPr userDrawn="1"/>
        </p:nvSpPr>
        <p:spPr>
          <a:xfrm>
            <a:off x="5851682" y="4855876"/>
            <a:ext cx="1920718" cy="184666"/>
          </a:xfrm>
          <a:prstGeom prst="rect">
            <a:avLst/>
          </a:prstGeom>
          <a:noFill/>
        </p:spPr>
        <p:txBody>
          <a:bodyPr wrap="none" rtlCol="0">
            <a:spAutoFit/>
          </a:bodyPr>
          <a:lstStyle/>
          <a:p>
            <a:pPr algn="r"/>
            <a:r>
              <a:rPr lang="en-US" sz="600" dirty="0" smtClean="0">
                <a:solidFill>
                  <a:prstClr val="white"/>
                </a:solidFill>
                <a:latin typeface="+mj-lt"/>
              </a:rPr>
              <a:t>|   Copyright </a:t>
            </a:r>
            <a:r>
              <a:rPr lang="en-US" sz="600" dirty="0">
                <a:solidFill>
                  <a:prstClr val="white"/>
                </a:solidFill>
                <a:latin typeface="+mj-lt"/>
              </a:rPr>
              <a:t>© </a:t>
            </a:r>
            <a:r>
              <a:rPr lang="en-US" sz="600" dirty="0" smtClean="0">
                <a:solidFill>
                  <a:prstClr val="white"/>
                </a:solidFill>
                <a:latin typeface="+mj-lt"/>
              </a:rPr>
              <a:t>2017 Tata Consultancy Services Limited</a:t>
            </a:r>
            <a:endParaRPr lang="en-US" sz="600" dirty="0">
              <a:solidFill>
                <a:prstClr val="white"/>
              </a:solidFill>
              <a:latin typeface="+mj-lt"/>
            </a:endParaRPr>
          </a:p>
        </p:txBody>
      </p:sp>
    </p:spTree>
    <p:extLst>
      <p:ext uri="{BB962C8B-B14F-4D97-AF65-F5344CB8AC3E}">
        <p14:creationId xmlns:p14="http://schemas.microsoft.com/office/powerpoint/2010/main" val="170572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38"/>
            <a:ext cx="9144000" cy="590806"/>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algn="ctr"/>
            <a:endParaRPr lang="en-US" sz="1400" kern="0" dirty="0">
              <a:solidFill>
                <a:sysClr val="window" lastClr="FFFFFF"/>
              </a:solidFill>
              <a:latin typeface="+mj-lt"/>
            </a:endParaRPr>
          </a:p>
        </p:txBody>
      </p:sp>
      <p:sp>
        <p:nvSpPr>
          <p:cNvPr id="2" name="Title Placeholder 1"/>
          <p:cNvSpPr>
            <a:spLocks noGrp="1"/>
          </p:cNvSpPr>
          <p:nvPr>
            <p:ph type="title"/>
          </p:nvPr>
        </p:nvSpPr>
        <p:spPr>
          <a:xfrm>
            <a:off x="403760" y="45555"/>
            <a:ext cx="8511639" cy="481985"/>
          </a:xfrm>
          <a:prstGeom prst="rect">
            <a:avLst/>
          </a:prstGeom>
        </p:spPr>
        <p:txBody>
          <a:bodyPr vert="horz" wrap="square" lIns="68580" tIns="34290" rIns="68580" bIns="3429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03760" y="693709"/>
            <a:ext cx="8511639" cy="3394472"/>
          </a:xfrm>
          <a:prstGeom prst="rect">
            <a:avLst/>
          </a:prstGeom>
        </p:spPr>
        <p:txBody>
          <a:bodyPr vert="horz" lIns="68580" tIns="34290" rIns="68580" bIns="3429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3"/>
            <a:endParaRPr lang="en-US" dirty="0" smtClean="0"/>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lumMod val="50000"/>
                  </a:schemeClr>
                </a:solidFill>
                <a:latin typeface="+mj-lt"/>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lumMod val="50000"/>
                  </a:schemeClr>
                </a:solidFill>
                <a:latin typeface="+mj-lt"/>
                <a:ea typeface="+mn-ea"/>
                <a:cs typeface="Arial" pitchFamily="34" charset="0"/>
              </a:rPr>
              <a:t> </a:t>
            </a:r>
            <a:endParaRPr lang="en-US" sz="800" b="1" kern="1200" noProof="0" dirty="0">
              <a:solidFill>
                <a:schemeClr val="bg1">
                  <a:lumMod val="50000"/>
                </a:schemeClr>
              </a:solidFill>
              <a:latin typeface="+mj-lt"/>
              <a:ea typeface="+mn-ea"/>
              <a:cs typeface="Arial" pitchFamily="34" charset="0"/>
            </a:endParaRPr>
          </a:p>
        </p:txBody>
      </p:sp>
      <p:sp>
        <p:nvSpPr>
          <p:cNvPr id="11" name="Freeform 13"/>
          <p:cNvSpPr>
            <a:spLocks noEditPoints="1"/>
          </p:cNvSpPr>
          <p:nvPr/>
        </p:nvSpPr>
        <p:spPr bwMode="auto">
          <a:xfrm flipH="1">
            <a:off x="0" y="4737761"/>
            <a:ext cx="1647825" cy="409575"/>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68580" tIns="34290" rIns="68580" bIns="34290" numCol="1" anchor="t" anchorCtr="0" compatLnSpc="1">
            <a:prstTxWarp prst="textNoShape">
              <a:avLst/>
            </a:prstTxWarp>
          </a:bodyPr>
          <a:lstStyle/>
          <a:p>
            <a:pPr lvl="0"/>
            <a:endParaRPr lang="en-US" dirty="0">
              <a:latin typeface="+mj-lt"/>
            </a:endParaRPr>
          </a:p>
        </p:txBody>
      </p:sp>
      <p:sp>
        <p:nvSpPr>
          <p:cNvPr id="30" name="Freeform 29"/>
          <p:cNvSpPr>
            <a:spLocks noEditPoints="1"/>
          </p:cNvSpPr>
          <p:nvPr/>
        </p:nvSpPr>
        <p:spPr bwMode="auto">
          <a:xfrm>
            <a:off x="8425987" y="4944997"/>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dirty="0">
              <a:solidFill>
                <a:prstClr val="white"/>
              </a:solidFill>
            </a:endParaRPr>
          </a:p>
        </p:txBody>
      </p:sp>
      <p:sp>
        <p:nvSpPr>
          <p:cNvPr id="31" name="Freeform 30"/>
          <p:cNvSpPr>
            <a:spLocks noEditPoints="1"/>
          </p:cNvSpPr>
          <p:nvPr/>
        </p:nvSpPr>
        <p:spPr bwMode="auto">
          <a:xfrm>
            <a:off x="7615596" y="4944997"/>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dirty="0">
              <a:solidFill>
                <a:prstClr val="white"/>
              </a:solidFill>
            </a:endParaRPr>
          </a:p>
        </p:txBody>
      </p:sp>
      <p:sp>
        <p:nvSpPr>
          <p:cNvPr id="32" name="Freeform 31"/>
          <p:cNvSpPr>
            <a:spLocks noEditPoints="1"/>
          </p:cNvSpPr>
          <p:nvPr/>
        </p:nvSpPr>
        <p:spPr bwMode="auto">
          <a:xfrm>
            <a:off x="7244828" y="4946051"/>
            <a:ext cx="329453" cy="82097"/>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dirty="0">
              <a:solidFill>
                <a:prstClr val="white"/>
              </a:solidFill>
            </a:endParaRPr>
          </a:p>
        </p:txBody>
      </p:sp>
    </p:spTree>
    <p:extLst>
      <p:ext uri="{BB962C8B-B14F-4D97-AF65-F5344CB8AC3E}">
        <p14:creationId xmlns:p14="http://schemas.microsoft.com/office/powerpoint/2010/main" val="419142049"/>
      </p:ext>
    </p:extLst>
  </p:cSld>
  <p:clrMap bg1="lt1" tx1="dk1" bg2="lt2" tx2="dk2" accent1="accent1" accent2="accent2" accent3="accent3" accent4="accent4" accent5="accent5" accent6="accent6" hlink="hlink" folHlink="folHlink"/>
  <p:sldLayoutIdLst>
    <p:sldLayoutId id="2147483673"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682" r:id="rId11"/>
    <p:sldLayoutId id="2147483686" r:id="rId12"/>
    <p:sldLayoutId id="2147483687" r:id="rId13"/>
    <p:sldLayoutId id="2147483684" r:id="rId14"/>
    <p:sldLayoutId id="2147483683" r:id="rId15"/>
    <p:sldLayoutId id="2147483685" r:id="rId16"/>
    <p:sldLayoutId id="2147483688" r:id="rId17"/>
    <p:sldLayoutId id="2147483689" r:id="rId18"/>
    <p:sldLayoutId id="2147483690" r:id="rId19"/>
    <p:sldLayoutId id="2147483691" r:id="rId20"/>
    <p:sldLayoutId id="2147483692" r:id="rId21"/>
    <p:sldLayoutId id="2147483716" r:id="rId22"/>
  </p:sldLayoutIdLst>
  <p:timing>
    <p:tnLst>
      <p:par>
        <p:cTn id="1" dur="indefinite" restart="never" nodeType="tmRoot"/>
      </p:par>
    </p:tnLst>
  </p:timing>
  <p:txStyles>
    <p:titleStyle>
      <a:lvl1pPr algn="l" defTabSz="685800" rtl="0" eaLnBrk="1" latinLnBrk="0" hangingPunct="1">
        <a:spcBef>
          <a:spcPct val="0"/>
        </a:spcBef>
        <a:buNone/>
        <a:defRPr sz="2100" kern="1200">
          <a:solidFill>
            <a:schemeClr val="bg1"/>
          </a:solidFill>
          <a:latin typeface="+mj-lt"/>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AutoShape 3"/>
          <p:cNvSpPr>
            <a:spLocks noChangeAspect="1" noChangeArrowheads="1" noTextEdit="1"/>
          </p:cNvSpPr>
          <p:nvPr/>
        </p:nvSpPr>
        <p:spPr bwMode="auto">
          <a:xfrm>
            <a:off x="0" y="2857501"/>
            <a:ext cx="9144000" cy="79295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endParaRPr lang="en-US" sz="1400" dirty="0">
              <a:latin typeface="Calibri" panose="020F0502020204030204" pitchFamily="34" charset="0"/>
            </a:endParaRPr>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solidFill>
                <a:latin typeface="Calibri" panose="020F0502020204030204" pitchFamily="34" charset="0"/>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solidFill>
                <a:latin typeface="Calibri" panose="020F0502020204030204" pitchFamily="34" charset="0"/>
                <a:ea typeface="+mn-ea"/>
                <a:cs typeface="Arial" pitchFamily="34" charset="0"/>
              </a:rPr>
              <a:t> </a:t>
            </a:r>
            <a:endParaRPr lang="en-US" sz="800" b="1" kern="1200" noProof="0" dirty="0">
              <a:solidFill>
                <a:schemeClr val="bg1"/>
              </a:solidFill>
              <a:latin typeface="Calibri" panose="020F0502020204030204" pitchFamily="34" charset="0"/>
              <a:ea typeface="+mn-ea"/>
              <a:cs typeface="Arial" pitchFamily="34" charset="0"/>
            </a:endParaRPr>
          </a:p>
        </p:txBody>
      </p:sp>
      <p:sp>
        <p:nvSpPr>
          <p:cNvPr id="18" name="Rectangle 17"/>
          <p:cNvSpPr/>
          <p:nvPr/>
        </p:nvSpPr>
        <p:spPr>
          <a:xfrm>
            <a:off x="3" y="0"/>
            <a:ext cx="9144000" cy="51435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27" name="Rectangle 26"/>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sp>
        <p:nvSpPr>
          <p:cNvPr id="29" name="Title 1"/>
          <p:cNvSpPr txBox="1">
            <a:spLocks/>
          </p:cNvSpPr>
          <p:nvPr/>
        </p:nvSpPr>
        <p:spPr>
          <a:xfrm>
            <a:off x="381003" y="2027113"/>
            <a:ext cx="6172200" cy="565206"/>
          </a:xfrm>
          <a:prstGeom prst="rect">
            <a:avLst/>
          </a:prstGeom>
        </p:spPr>
        <p:txBody>
          <a:bodyPr lIns="68580" tIns="34290" rIns="68580" bIns="34290"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2300" dirty="0" smtClean="0">
                <a:latin typeface="Calibri" panose="020F0502020204030204" pitchFamily="34" charset="0"/>
              </a:rPr>
              <a:t>Click to edit Master title style</a:t>
            </a:r>
            <a:endParaRPr lang="en-US" sz="2300" dirty="0">
              <a:latin typeface="Calibri" panose="020F0502020204030204" pitchFamily="34" charset="0"/>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20" name="Group 19"/>
          <p:cNvGrpSpPr/>
          <p:nvPr/>
        </p:nvGrpSpPr>
        <p:grpSpPr>
          <a:xfrm>
            <a:off x="285753" y="192882"/>
            <a:ext cx="8630823" cy="318254"/>
            <a:chOff x="285753" y="192882"/>
            <a:chExt cx="8630823" cy="318254"/>
          </a:xfrm>
        </p:grpSpPr>
        <p:sp>
          <p:nvSpPr>
            <p:cNvPr id="23"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4" name="Group 23"/>
            <p:cNvGrpSpPr/>
            <p:nvPr/>
          </p:nvGrpSpPr>
          <p:grpSpPr>
            <a:xfrm>
              <a:off x="285753" y="250031"/>
              <a:ext cx="1670572" cy="84203"/>
              <a:chOff x="68096" y="6650480"/>
              <a:chExt cx="2503487" cy="127000"/>
            </a:xfrm>
            <a:solidFill>
              <a:schemeClr val="bg1"/>
            </a:solidFill>
          </p:grpSpPr>
          <p:sp>
            <p:nvSpPr>
              <p:cNvPr id="26" name="Freeform 25"/>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5" name="Freeform 24"/>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2406366950"/>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685800" rtl="0" eaLnBrk="1" latinLnBrk="0" hangingPunct="1">
        <a:spcBef>
          <a:spcPct val="0"/>
        </a:spcBef>
        <a:buNone/>
        <a:defRPr sz="1800" kern="1200">
          <a:solidFill>
            <a:schemeClr val="bg1"/>
          </a:solidFill>
          <a:latin typeface="Myriad Pro"/>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17765"/>
            <a:ext cx="9144000" cy="51435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2857501"/>
            <a:ext cx="9144000" cy="79295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endParaRPr lang="en-US" sz="1400" dirty="0">
              <a:latin typeface="Calibri" panose="020F0502020204030204" pitchFamily="34" charset="0"/>
            </a:endParaRPr>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solidFill>
                <a:latin typeface="Calibri" panose="020F0502020204030204" pitchFamily="34" charset="0"/>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solidFill>
                <a:latin typeface="Calibri" panose="020F0502020204030204" pitchFamily="34" charset="0"/>
                <a:ea typeface="+mn-ea"/>
                <a:cs typeface="Arial" pitchFamily="34" charset="0"/>
              </a:rPr>
              <a:t> </a:t>
            </a:r>
            <a:endParaRPr lang="en-US" sz="800" b="1" kern="1200" noProof="0" dirty="0">
              <a:solidFill>
                <a:schemeClr val="bg1"/>
              </a:solidFill>
              <a:latin typeface="Calibri" panose="020F0502020204030204" pitchFamily="34" charset="0"/>
              <a:ea typeface="+mn-ea"/>
              <a:cs typeface="Arial" pitchFamily="34" charset="0"/>
            </a:endParaRPr>
          </a:p>
        </p:txBody>
      </p:sp>
      <p:sp>
        <p:nvSpPr>
          <p:cNvPr id="27" name="Rectangle 26"/>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6" name="Group 15"/>
          <p:cNvGrpSpPr/>
          <p:nvPr/>
        </p:nvGrpSpPr>
        <p:grpSpPr>
          <a:xfrm>
            <a:off x="285753" y="192882"/>
            <a:ext cx="8630823" cy="318254"/>
            <a:chOff x="285753" y="192882"/>
            <a:chExt cx="8630823" cy="318254"/>
          </a:xfrm>
        </p:grpSpPr>
        <p:sp>
          <p:nvSpPr>
            <p:cNvPr id="1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3" name="Freeform 22"/>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1691110911"/>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17765"/>
            <a:ext cx="9144000" cy="5143500"/>
          </a:xfrm>
          <a:prstGeom prst="rect">
            <a:avLst/>
          </a:prstGeom>
          <a:gradFill flip="none" rotWithShape="1">
            <a:gsLst>
              <a:gs pos="0">
                <a:srgbClr val="F1A434">
                  <a:shade val="30000"/>
                  <a:satMod val="115000"/>
                </a:srgbClr>
              </a:gs>
              <a:gs pos="50000">
                <a:srgbClr val="F1A434">
                  <a:shade val="67500"/>
                  <a:satMod val="115000"/>
                </a:srgbClr>
              </a:gs>
              <a:gs pos="100000">
                <a:srgbClr val="F1A434">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2857501"/>
            <a:ext cx="9144000" cy="79295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endParaRPr lang="en-US" sz="1400" dirty="0">
              <a:latin typeface="Calibri" panose="020F0502020204030204" pitchFamily="34" charset="0"/>
            </a:endParaRPr>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solidFill>
                <a:latin typeface="Calibri" panose="020F0502020204030204" pitchFamily="34" charset="0"/>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solidFill>
                <a:latin typeface="Calibri" panose="020F0502020204030204" pitchFamily="34" charset="0"/>
                <a:ea typeface="+mn-ea"/>
                <a:cs typeface="Arial" pitchFamily="34" charset="0"/>
              </a:rPr>
              <a:t> </a:t>
            </a:r>
            <a:endParaRPr lang="en-US" sz="800" b="1" kern="1200" noProof="0" dirty="0">
              <a:solidFill>
                <a:schemeClr val="bg1"/>
              </a:solidFill>
              <a:latin typeface="Calibri" panose="020F0502020204030204" pitchFamily="34" charset="0"/>
              <a:ea typeface="+mn-ea"/>
              <a:cs typeface="Arial" pitchFamily="34" charset="0"/>
            </a:endParaRPr>
          </a:p>
        </p:txBody>
      </p:sp>
      <p:sp>
        <p:nvSpPr>
          <p:cNvPr id="27" name="Rectangle 26"/>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sp>
        <p:nvSpPr>
          <p:cNvPr id="29" name="Title 1"/>
          <p:cNvSpPr txBox="1">
            <a:spLocks/>
          </p:cNvSpPr>
          <p:nvPr/>
        </p:nvSpPr>
        <p:spPr>
          <a:xfrm>
            <a:off x="381003" y="2027113"/>
            <a:ext cx="6172200" cy="565206"/>
          </a:xfrm>
          <a:prstGeom prst="rect">
            <a:avLst/>
          </a:prstGeom>
        </p:spPr>
        <p:txBody>
          <a:bodyPr lIns="68580" tIns="34290" rIns="68580" bIns="34290"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2300" dirty="0" smtClean="0">
                <a:latin typeface="Calibri" panose="020F0502020204030204" pitchFamily="34" charset="0"/>
              </a:rPr>
              <a:t>Click to edit Master title style</a:t>
            </a:r>
            <a:endParaRPr lang="en-US" sz="2300"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6" name="Group 15"/>
          <p:cNvGrpSpPr/>
          <p:nvPr/>
        </p:nvGrpSpPr>
        <p:grpSpPr>
          <a:xfrm>
            <a:off x="285753" y="192882"/>
            <a:ext cx="8630823" cy="318254"/>
            <a:chOff x="285753" y="192882"/>
            <a:chExt cx="8630823" cy="318254"/>
          </a:xfrm>
        </p:grpSpPr>
        <p:sp>
          <p:nvSpPr>
            <p:cNvPr id="1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3" name="Freeform 22"/>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3806777927"/>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17765"/>
            <a:ext cx="9144000" cy="5143500"/>
          </a:xfrm>
          <a:prstGeom prst="rect">
            <a:avLst/>
          </a:prstGeom>
          <a:gradFill flip="none" rotWithShape="1">
            <a:gsLst>
              <a:gs pos="0">
                <a:srgbClr val="D6492A">
                  <a:shade val="30000"/>
                  <a:satMod val="115000"/>
                </a:srgbClr>
              </a:gs>
              <a:gs pos="50000">
                <a:srgbClr val="D6492A">
                  <a:shade val="67500"/>
                  <a:satMod val="115000"/>
                </a:srgbClr>
              </a:gs>
              <a:gs pos="100000">
                <a:srgbClr val="D6492A">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2857501"/>
            <a:ext cx="9144000" cy="79295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endParaRPr lang="en-US" sz="1400" dirty="0">
              <a:latin typeface="Calibri" panose="020F0502020204030204" pitchFamily="34" charset="0"/>
            </a:endParaRPr>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solidFill>
                <a:latin typeface="Calibri" panose="020F0502020204030204" pitchFamily="34" charset="0"/>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solidFill>
                <a:latin typeface="Calibri" panose="020F0502020204030204" pitchFamily="34" charset="0"/>
                <a:ea typeface="+mn-ea"/>
                <a:cs typeface="Arial" pitchFamily="34" charset="0"/>
              </a:rPr>
              <a:t> </a:t>
            </a:r>
            <a:endParaRPr lang="en-US" sz="800" b="1" kern="1200" noProof="0" dirty="0">
              <a:solidFill>
                <a:schemeClr val="bg1"/>
              </a:solidFill>
              <a:latin typeface="Calibri" panose="020F0502020204030204" pitchFamily="34" charset="0"/>
              <a:ea typeface="+mn-ea"/>
              <a:cs typeface="Arial" pitchFamily="34" charset="0"/>
            </a:endParaRPr>
          </a:p>
        </p:txBody>
      </p:sp>
      <p:sp>
        <p:nvSpPr>
          <p:cNvPr id="27" name="Rectangle 26"/>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sp>
        <p:nvSpPr>
          <p:cNvPr id="29" name="Title 1"/>
          <p:cNvSpPr txBox="1">
            <a:spLocks/>
          </p:cNvSpPr>
          <p:nvPr/>
        </p:nvSpPr>
        <p:spPr>
          <a:xfrm>
            <a:off x="381003" y="2027113"/>
            <a:ext cx="6172200" cy="565206"/>
          </a:xfrm>
          <a:prstGeom prst="rect">
            <a:avLst/>
          </a:prstGeom>
        </p:spPr>
        <p:txBody>
          <a:bodyPr lIns="68580" tIns="34290" rIns="68580" bIns="34290"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2300" dirty="0" smtClean="0">
                <a:latin typeface="Calibri" panose="020F0502020204030204" pitchFamily="34" charset="0"/>
              </a:rPr>
              <a:t>Click to edit Master title style</a:t>
            </a:r>
            <a:endParaRPr lang="en-US" sz="2300"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6" name="Group 15"/>
          <p:cNvGrpSpPr/>
          <p:nvPr/>
        </p:nvGrpSpPr>
        <p:grpSpPr>
          <a:xfrm>
            <a:off x="285753" y="192882"/>
            <a:ext cx="8630823" cy="318254"/>
            <a:chOff x="285753" y="192882"/>
            <a:chExt cx="8630823" cy="318254"/>
          </a:xfrm>
        </p:grpSpPr>
        <p:sp>
          <p:nvSpPr>
            <p:cNvPr id="1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3" name="Freeform 22"/>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2492894606"/>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17765"/>
            <a:ext cx="9144000" cy="51435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2857501"/>
            <a:ext cx="9144000" cy="79295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endParaRPr lang="en-US" sz="1400" dirty="0">
              <a:latin typeface="Calibri" panose="020F0502020204030204" pitchFamily="34" charset="0"/>
            </a:endParaRPr>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solidFill>
                <a:latin typeface="Calibri" panose="020F0502020204030204" pitchFamily="34" charset="0"/>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solidFill>
                <a:latin typeface="Calibri" panose="020F0502020204030204" pitchFamily="34" charset="0"/>
                <a:ea typeface="+mn-ea"/>
                <a:cs typeface="Arial" pitchFamily="34" charset="0"/>
              </a:rPr>
              <a:t> </a:t>
            </a:r>
            <a:endParaRPr lang="en-US" sz="800" b="1" kern="1200" noProof="0" dirty="0">
              <a:solidFill>
                <a:schemeClr val="bg1"/>
              </a:solidFill>
              <a:latin typeface="Calibri" panose="020F0502020204030204" pitchFamily="34" charset="0"/>
              <a:ea typeface="+mn-ea"/>
              <a:cs typeface="Arial" pitchFamily="34" charset="0"/>
            </a:endParaRPr>
          </a:p>
        </p:txBody>
      </p:sp>
      <p:sp>
        <p:nvSpPr>
          <p:cNvPr id="27" name="Rectangle 26"/>
          <p:cNvSpPr/>
          <p:nvPr/>
        </p:nvSpPr>
        <p:spPr>
          <a:xfrm flipH="1">
            <a:off x="-9728" y="4286251"/>
            <a:ext cx="9153728" cy="89154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400" dirty="0">
              <a:latin typeface="Calibri" panose="020F0502020204030204" pitchFamily="34" charset="0"/>
            </a:endParaRPr>
          </a:p>
        </p:txBody>
      </p:sp>
      <p:sp>
        <p:nvSpPr>
          <p:cNvPr id="29" name="Title 1"/>
          <p:cNvSpPr txBox="1">
            <a:spLocks/>
          </p:cNvSpPr>
          <p:nvPr/>
        </p:nvSpPr>
        <p:spPr>
          <a:xfrm>
            <a:off x="381003" y="2027113"/>
            <a:ext cx="6172200" cy="565206"/>
          </a:xfrm>
          <a:prstGeom prst="rect">
            <a:avLst/>
          </a:prstGeom>
        </p:spPr>
        <p:txBody>
          <a:bodyPr lIns="68580" tIns="34290" rIns="68580" bIns="34290"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2300" dirty="0" smtClean="0">
                <a:latin typeface="Calibri" panose="020F0502020204030204" pitchFamily="34" charset="0"/>
              </a:rPr>
              <a:t>Click to edit Master title style</a:t>
            </a:r>
            <a:endParaRPr lang="en-US" sz="2300" dirty="0">
              <a:latin typeface="Calibri" panose="020F0502020204030204"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6" name="Group 15"/>
          <p:cNvGrpSpPr/>
          <p:nvPr/>
        </p:nvGrpSpPr>
        <p:grpSpPr>
          <a:xfrm>
            <a:off x="285753" y="192882"/>
            <a:ext cx="8630823" cy="318254"/>
            <a:chOff x="285753" y="192882"/>
            <a:chExt cx="8630823" cy="318254"/>
          </a:xfrm>
        </p:grpSpPr>
        <p:sp>
          <p:nvSpPr>
            <p:cNvPr id="18"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0" name="Group 19"/>
            <p:cNvGrpSpPr/>
            <p:nvPr/>
          </p:nvGrpSpPr>
          <p:grpSpPr>
            <a:xfrm>
              <a:off x="285753" y="250031"/>
              <a:ext cx="1670572" cy="84203"/>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3" name="Freeform 22"/>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2709721341"/>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17765"/>
            <a:ext cx="9144000" cy="51435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lIns="68580" tIns="34290" rIns="68580" bIns="34290" rtlCol="0" anchor="ctr"/>
          <a:lstStyle/>
          <a:p>
            <a:pPr marR="0" lvl="0" indent="0" algn="ctr" fontAlgn="auto">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2857501"/>
            <a:ext cx="9144000" cy="79295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endParaRPr lang="en-US" sz="1400" dirty="0">
              <a:latin typeface="Calibri" panose="020F0502020204030204" pitchFamily="34" charset="0"/>
            </a:endParaRPr>
          </a:p>
        </p:txBody>
      </p:sp>
      <p:sp>
        <p:nvSpPr>
          <p:cNvPr id="35" name="Rectangle 71"/>
          <p:cNvSpPr txBox="1">
            <a:spLocks noChangeArrowheads="1"/>
          </p:cNvSpPr>
          <p:nvPr/>
        </p:nvSpPr>
        <p:spPr bwMode="auto">
          <a:xfrm>
            <a:off x="4343401" y="4855464"/>
            <a:ext cx="663575" cy="270272"/>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defRPr sz="1000">
                <a:solidFill>
                  <a:srgbClr val="4E84C4"/>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13B55AB4-0D57-4FBE-946B-A81E4A9D2A4C}" type="slidenum">
              <a:rPr lang="en-US" sz="800" b="1" kern="1200" noProof="0" smtClean="0">
                <a:solidFill>
                  <a:schemeClr val="bg1"/>
                </a:solidFill>
                <a:latin typeface="Calibri" panose="020F0502020204030204" pitchFamily="34" charset="0"/>
                <a:ea typeface="+mn-ea"/>
                <a:cs typeface="Arial" pitchFamily="34" charset="0"/>
              </a:rPr>
              <a:pPr marL="0" marR="0" lvl="0" indent="0" algn="ctr" defTabSz="685800" rtl="0" eaLnBrk="1" fontAlgn="auto" latinLnBrk="0" hangingPunct="1">
                <a:lnSpc>
                  <a:spcPct val="100000"/>
                </a:lnSpc>
                <a:spcBef>
                  <a:spcPts val="0"/>
                </a:spcBef>
                <a:spcAft>
                  <a:spcPts val="0"/>
                </a:spcAft>
                <a:buClrTx/>
                <a:buSzTx/>
                <a:buFontTx/>
                <a:buNone/>
                <a:tabLst/>
                <a:defRPr/>
              </a:pPr>
              <a:t>‹#›</a:t>
            </a:fld>
            <a:r>
              <a:rPr lang="en-US" sz="800" b="1" kern="1200" noProof="0" dirty="0" smtClean="0">
                <a:solidFill>
                  <a:schemeClr val="bg1"/>
                </a:solidFill>
                <a:latin typeface="Calibri" panose="020F0502020204030204" pitchFamily="34" charset="0"/>
                <a:ea typeface="+mn-ea"/>
                <a:cs typeface="Arial" pitchFamily="34" charset="0"/>
              </a:rPr>
              <a:t> </a:t>
            </a:r>
            <a:endParaRPr lang="en-US" sz="800" b="1" kern="1200" noProof="0" dirty="0">
              <a:solidFill>
                <a:schemeClr val="bg1"/>
              </a:solidFill>
              <a:latin typeface="Calibri" panose="020F0502020204030204" pitchFamily="34" charset="0"/>
              <a:ea typeface="+mn-ea"/>
              <a:cs typeface="Arial" pitchFamily="34" charset="0"/>
            </a:endParaRPr>
          </a:p>
        </p:txBody>
      </p:sp>
      <p:sp>
        <p:nvSpPr>
          <p:cNvPr id="27" name="Rectangle 26"/>
          <p:cNvSpPr/>
          <p:nvPr/>
        </p:nvSpPr>
        <p:spPr>
          <a:xfrm flipH="1">
            <a:off x="-9728" y="4286251"/>
            <a:ext cx="9153728" cy="89154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en-US" sz="1400" dirty="0">
              <a:latin typeface="Calibri" panose="020F0502020204030204" pitchFamily="34" charset="0"/>
            </a:endParaRPr>
          </a:p>
        </p:txBody>
      </p:sp>
      <p:sp>
        <p:nvSpPr>
          <p:cNvPr id="29" name="Title 1"/>
          <p:cNvSpPr txBox="1">
            <a:spLocks/>
          </p:cNvSpPr>
          <p:nvPr/>
        </p:nvSpPr>
        <p:spPr>
          <a:xfrm>
            <a:off x="381003" y="2027113"/>
            <a:ext cx="6172200" cy="565206"/>
          </a:xfrm>
          <a:prstGeom prst="rect">
            <a:avLst/>
          </a:prstGeom>
        </p:spPr>
        <p:txBody>
          <a:bodyPr lIns="68580" tIns="34290" rIns="68580" bIns="34290"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2300" dirty="0" smtClean="0">
                <a:latin typeface="Calibri" panose="020F0502020204030204" pitchFamily="34" charset="0"/>
              </a:rPr>
              <a:t>Click to edit Master title style</a:t>
            </a:r>
            <a:endParaRPr lang="en-US" sz="2300" dirty="0">
              <a:latin typeface="Calibri" panose="020F0502020204030204" pitchFamily="34" charset="0"/>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22" name="Group 21"/>
          <p:cNvGrpSpPr/>
          <p:nvPr/>
        </p:nvGrpSpPr>
        <p:grpSpPr>
          <a:xfrm>
            <a:off x="285753" y="192882"/>
            <a:ext cx="8630823" cy="318254"/>
            <a:chOff x="285753" y="192882"/>
            <a:chExt cx="8630823" cy="318254"/>
          </a:xfrm>
        </p:grpSpPr>
        <p:sp>
          <p:nvSpPr>
            <p:cNvPr id="23"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24" name="Group 23"/>
            <p:cNvGrpSpPr/>
            <p:nvPr/>
          </p:nvGrpSpPr>
          <p:grpSpPr>
            <a:xfrm>
              <a:off x="285753" y="250031"/>
              <a:ext cx="1670572" cy="84203"/>
              <a:chOff x="68096" y="6650480"/>
              <a:chExt cx="2503487" cy="127000"/>
            </a:xfrm>
            <a:solidFill>
              <a:schemeClr val="bg1"/>
            </a:solidFill>
          </p:grpSpPr>
          <p:sp>
            <p:nvSpPr>
              <p:cNvPr id="26" name="Freeform 25"/>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25" name="Freeform 24"/>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Tree>
    <p:extLst>
      <p:ext uri="{BB962C8B-B14F-4D97-AF65-F5344CB8AC3E}">
        <p14:creationId xmlns:p14="http://schemas.microsoft.com/office/powerpoint/2010/main" val="989715618"/>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685800" rtl="0" eaLnBrk="1" latinLnBrk="0" hangingPunct="1">
        <a:spcBef>
          <a:spcPct val="0"/>
        </a:spcBef>
        <a:buNone/>
        <a:defRPr sz="1800" kern="1200">
          <a:solidFill>
            <a:schemeClr val="bg1"/>
          </a:solidFill>
          <a:latin typeface="Arial" pitchFamily="34" charset="0"/>
          <a:ea typeface="+mj-ea"/>
          <a:cs typeface="Arial" pitchFamily="34" charset="0"/>
        </a:defRPr>
      </a:lvl1pPr>
    </p:titleStyle>
    <p:body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Arial" pitchFamily="34" charset="0"/>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Arial" pitchFamily="34" charset="0"/>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Arial" pitchFamily="34" charset="0"/>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Arial" pitchFamily="34" charset="0"/>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22" name="Rectangle 17"/>
          <p:cNvSpPr/>
          <p:nvPr/>
        </p:nvSpPr>
        <p:spPr>
          <a:xfrm>
            <a:off x="-19051" y="2"/>
            <a:ext cx="9163050" cy="4743450"/>
          </a:xfrm>
          <a:custGeom>
            <a:avLst/>
            <a:gdLst>
              <a:gd name="connsiteX0" fmla="*/ 0 w 9144000"/>
              <a:gd name="connsiteY0" fmla="*/ 0 h 4648200"/>
              <a:gd name="connsiteX1" fmla="*/ 9144000 w 9144000"/>
              <a:gd name="connsiteY1" fmla="*/ 0 h 4648200"/>
              <a:gd name="connsiteX2" fmla="*/ 9144000 w 9144000"/>
              <a:gd name="connsiteY2" fmla="*/ 4648200 h 4648200"/>
              <a:gd name="connsiteX3" fmla="*/ 0 w 9144000"/>
              <a:gd name="connsiteY3" fmla="*/ 4648200 h 4648200"/>
              <a:gd name="connsiteX4" fmla="*/ 0 w 9144000"/>
              <a:gd name="connsiteY4" fmla="*/ 0 h 4648200"/>
              <a:gd name="connsiteX0" fmla="*/ 0 w 9144000"/>
              <a:gd name="connsiteY0" fmla="*/ 0 h 4648200"/>
              <a:gd name="connsiteX1" fmla="*/ 9144000 w 9144000"/>
              <a:gd name="connsiteY1" fmla="*/ 0 h 4648200"/>
              <a:gd name="connsiteX2" fmla="*/ 9144000 w 9144000"/>
              <a:gd name="connsiteY2" fmla="*/ 4648200 h 4648200"/>
              <a:gd name="connsiteX3" fmla="*/ 952500 w 9144000"/>
              <a:gd name="connsiteY3" fmla="*/ 4648200 h 4648200"/>
              <a:gd name="connsiteX4" fmla="*/ 0 w 9144000"/>
              <a:gd name="connsiteY4" fmla="*/ 4648200 h 4648200"/>
              <a:gd name="connsiteX5" fmla="*/ 0 w 9144000"/>
              <a:gd name="connsiteY5" fmla="*/ 0 h 4648200"/>
              <a:gd name="connsiteX0" fmla="*/ 0 w 9144000"/>
              <a:gd name="connsiteY0" fmla="*/ 0 h 4648200"/>
              <a:gd name="connsiteX1" fmla="*/ 9144000 w 9144000"/>
              <a:gd name="connsiteY1" fmla="*/ 0 h 4648200"/>
              <a:gd name="connsiteX2" fmla="*/ 9144000 w 9144000"/>
              <a:gd name="connsiteY2" fmla="*/ 4648200 h 4648200"/>
              <a:gd name="connsiteX3" fmla="*/ 952500 w 9144000"/>
              <a:gd name="connsiteY3" fmla="*/ 4648200 h 4648200"/>
              <a:gd name="connsiteX4" fmla="*/ 819150 w 9144000"/>
              <a:gd name="connsiteY4" fmla="*/ 4648200 h 4648200"/>
              <a:gd name="connsiteX5" fmla="*/ 0 w 9144000"/>
              <a:gd name="connsiteY5" fmla="*/ 4648200 h 4648200"/>
              <a:gd name="connsiteX6" fmla="*/ 0 w 9144000"/>
              <a:gd name="connsiteY6" fmla="*/ 0 h 4648200"/>
              <a:gd name="connsiteX0" fmla="*/ 0 w 9144000"/>
              <a:gd name="connsiteY0" fmla="*/ 0 h 6181725"/>
              <a:gd name="connsiteX1" fmla="*/ 9144000 w 9144000"/>
              <a:gd name="connsiteY1" fmla="*/ 0 h 6181725"/>
              <a:gd name="connsiteX2" fmla="*/ 9144000 w 9144000"/>
              <a:gd name="connsiteY2" fmla="*/ 4648200 h 6181725"/>
              <a:gd name="connsiteX3" fmla="*/ 952500 w 9144000"/>
              <a:gd name="connsiteY3" fmla="*/ 4648200 h 6181725"/>
              <a:gd name="connsiteX4" fmla="*/ 942975 w 9144000"/>
              <a:gd name="connsiteY4" fmla="*/ 6181725 h 6181725"/>
              <a:gd name="connsiteX5" fmla="*/ 0 w 9144000"/>
              <a:gd name="connsiteY5" fmla="*/ 4648200 h 6181725"/>
              <a:gd name="connsiteX6" fmla="*/ 0 w 9144000"/>
              <a:gd name="connsiteY6" fmla="*/ 0 h 6181725"/>
              <a:gd name="connsiteX0" fmla="*/ 0 w 9144000"/>
              <a:gd name="connsiteY0" fmla="*/ 0 h 6181725"/>
              <a:gd name="connsiteX1" fmla="*/ 9144000 w 9144000"/>
              <a:gd name="connsiteY1" fmla="*/ 0 h 6181725"/>
              <a:gd name="connsiteX2" fmla="*/ 9144000 w 9144000"/>
              <a:gd name="connsiteY2" fmla="*/ 4648200 h 6181725"/>
              <a:gd name="connsiteX3" fmla="*/ 952500 w 9144000"/>
              <a:gd name="connsiteY3" fmla="*/ 4648200 h 6181725"/>
              <a:gd name="connsiteX4" fmla="*/ 942975 w 9144000"/>
              <a:gd name="connsiteY4" fmla="*/ 6181725 h 6181725"/>
              <a:gd name="connsiteX5" fmla="*/ 552450 w 9144000"/>
              <a:gd name="connsiteY5" fmla="*/ 5534025 h 6181725"/>
              <a:gd name="connsiteX6" fmla="*/ 0 w 9144000"/>
              <a:gd name="connsiteY6" fmla="*/ 4648200 h 6181725"/>
              <a:gd name="connsiteX7" fmla="*/ 0 w 9144000"/>
              <a:gd name="connsiteY7" fmla="*/ 0 h 6181725"/>
              <a:gd name="connsiteX0" fmla="*/ 9525 w 9153525"/>
              <a:gd name="connsiteY0" fmla="*/ 0 h 6267450"/>
              <a:gd name="connsiteX1" fmla="*/ 9153525 w 9153525"/>
              <a:gd name="connsiteY1" fmla="*/ 0 h 6267450"/>
              <a:gd name="connsiteX2" fmla="*/ 9153525 w 9153525"/>
              <a:gd name="connsiteY2" fmla="*/ 4648200 h 6267450"/>
              <a:gd name="connsiteX3" fmla="*/ 962025 w 9153525"/>
              <a:gd name="connsiteY3" fmla="*/ 4648200 h 6267450"/>
              <a:gd name="connsiteX4" fmla="*/ 952500 w 9153525"/>
              <a:gd name="connsiteY4" fmla="*/ 6181725 h 6267450"/>
              <a:gd name="connsiteX5" fmla="*/ 0 w 9153525"/>
              <a:gd name="connsiteY5" fmla="*/ 6267450 h 6267450"/>
              <a:gd name="connsiteX6" fmla="*/ 9525 w 9153525"/>
              <a:gd name="connsiteY6" fmla="*/ 4648200 h 6267450"/>
              <a:gd name="connsiteX7" fmla="*/ 9525 w 9153525"/>
              <a:gd name="connsiteY7" fmla="*/ 0 h 6267450"/>
              <a:gd name="connsiteX0" fmla="*/ 9525 w 9153525"/>
              <a:gd name="connsiteY0" fmla="*/ 0 h 6315075"/>
              <a:gd name="connsiteX1" fmla="*/ 9153525 w 9153525"/>
              <a:gd name="connsiteY1" fmla="*/ 0 h 6315075"/>
              <a:gd name="connsiteX2" fmla="*/ 9153525 w 9153525"/>
              <a:gd name="connsiteY2" fmla="*/ 4648200 h 6315075"/>
              <a:gd name="connsiteX3" fmla="*/ 962025 w 9153525"/>
              <a:gd name="connsiteY3" fmla="*/ 4648200 h 6315075"/>
              <a:gd name="connsiteX4" fmla="*/ 1076325 w 9153525"/>
              <a:gd name="connsiteY4" fmla="*/ 6315075 h 6315075"/>
              <a:gd name="connsiteX5" fmla="*/ 0 w 9153525"/>
              <a:gd name="connsiteY5" fmla="*/ 6267450 h 6315075"/>
              <a:gd name="connsiteX6" fmla="*/ 9525 w 9153525"/>
              <a:gd name="connsiteY6" fmla="*/ 4648200 h 6315075"/>
              <a:gd name="connsiteX7" fmla="*/ 9525 w 9153525"/>
              <a:gd name="connsiteY7" fmla="*/ 0 h 6315075"/>
              <a:gd name="connsiteX0" fmla="*/ 9525 w 9153525"/>
              <a:gd name="connsiteY0" fmla="*/ 0 h 6315075"/>
              <a:gd name="connsiteX1" fmla="*/ 9153525 w 9153525"/>
              <a:gd name="connsiteY1" fmla="*/ 0 h 6315075"/>
              <a:gd name="connsiteX2" fmla="*/ 9153525 w 9153525"/>
              <a:gd name="connsiteY2" fmla="*/ 4648200 h 6315075"/>
              <a:gd name="connsiteX3" fmla="*/ 1076325 w 9153525"/>
              <a:gd name="connsiteY3" fmla="*/ 4648200 h 6315075"/>
              <a:gd name="connsiteX4" fmla="*/ 1076325 w 9153525"/>
              <a:gd name="connsiteY4" fmla="*/ 6315075 h 6315075"/>
              <a:gd name="connsiteX5" fmla="*/ 0 w 9153525"/>
              <a:gd name="connsiteY5" fmla="*/ 6267450 h 6315075"/>
              <a:gd name="connsiteX6" fmla="*/ 9525 w 9153525"/>
              <a:gd name="connsiteY6" fmla="*/ 4648200 h 6315075"/>
              <a:gd name="connsiteX7" fmla="*/ 9525 w 9153525"/>
              <a:gd name="connsiteY7" fmla="*/ 0 h 6315075"/>
              <a:gd name="connsiteX0" fmla="*/ 19050 w 9163050"/>
              <a:gd name="connsiteY0" fmla="*/ 0 h 6324600"/>
              <a:gd name="connsiteX1" fmla="*/ 9163050 w 9163050"/>
              <a:gd name="connsiteY1" fmla="*/ 0 h 6324600"/>
              <a:gd name="connsiteX2" fmla="*/ 9163050 w 9163050"/>
              <a:gd name="connsiteY2" fmla="*/ 4648200 h 6324600"/>
              <a:gd name="connsiteX3" fmla="*/ 1085850 w 9163050"/>
              <a:gd name="connsiteY3" fmla="*/ 4648200 h 6324600"/>
              <a:gd name="connsiteX4" fmla="*/ 1085850 w 9163050"/>
              <a:gd name="connsiteY4" fmla="*/ 6315075 h 6324600"/>
              <a:gd name="connsiteX5" fmla="*/ 0 w 9163050"/>
              <a:gd name="connsiteY5" fmla="*/ 6324600 h 6324600"/>
              <a:gd name="connsiteX6" fmla="*/ 19050 w 9163050"/>
              <a:gd name="connsiteY6" fmla="*/ 4648200 h 6324600"/>
              <a:gd name="connsiteX7" fmla="*/ 19050 w 916305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6324600">
                <a:moveTo>
                  <a:pt x="19050" y="0"/>
                </a:moveTo>
                <a:lnTo>
                  <a:pt x="9163050" y="0"/>
                </a:lnTo>
                <a:lnTo>
                  <a:pt x="9163050" y="4648200"/>
                </a:lnTo>
                <a:lnTo>
                  <a:pt x="1085850" y="4648200"/>
                </a:lnTo>
                <a:lnTo>
                  <a:pt x="1085850" y="6315075"/>
                </a:lnTo>
                <a:lnTo>
                  <a:pt x="0" y="6324600"/>
                </a:lnTo>
                <a:lnTo>
                  <a:pt x="19050" y="4648200"/>
                </a:lnTo>
                <a:lnTo>
                  <a:pt x="19050" y="0"/>
                </a:lnTo>
                <a:close/>
              </a:path>
            </a:pathLst>
          </a:custGeom>
          <a:gradFill flip="none" rotWithShape="1">
            <a:gsLst>
              <a:gs pos="10000">
                <a:srgbClr val="0067AC"/>
              </a:gs>
              <a:gs pos="100000">
                <a:srgbClr val="56BBED"/>
              </a:gs>
            </a:gsLst>
            <a:lin ang="9120000" scaled="0"/>
            <a:tileRect/>
          </a:gradFill>
          <a:ln w="9525" cap="flat" cmpd="sng" algn="ctr">
            <a:no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6" name="TextBox 5"/>
          <p:cNvSpPr txBox="1"/>
          <p:nvPr/>
        </p:nvSpPr>
        <p:spPr>
          <a:xfrm>
            <a:off x="495300" y="2200275"/>
            <a:ext cx="8077200" cy="415499"/>
          </a:xfrm>
          <a:prstGeom prst="rect">
            <a:avLst/>
          </a:prstGeom>
          <a:noFill/>
        </p:spPr>
        <p:txBody>
          <a:bodyPr wrap="square" lIns="68580" tIns="34290" rIns="68580" bIns="34290" rtlCol="0">
            <a:noAutofit/>
          </a:bodyPr>
          <a:lstStyle/>
          <a:p>
            <a:pPr algn="l" defTabSz="685800" rtl="0" eaLnBrk="1" latinLnBrk="0" hangingPunct="1">
              <a:spcBef>
                <a:spcPct val="0"/>
              </a:spcBef>
              <a:buNone/>
            </a:pPr>
            <a:r>
              <a:rPr lang="en-US" sz="2300" kern="1200" dirty="0" smtClean="0">
                <a:solidFill>
                  <a:schemeClr val="bg1"/>
                </a:solidFill>
                <a:latin typeface="Calibri" panose="020F0502020204030204" pitchFamily="34" charset="0"/>
                <a:ea typeface="+mj-ea"/>
                <a:cs typeface="Arial" pitchFamily="34" charset="0"/>
              </a:rPr>
              <a:t>Thank You</a:t>
            </a:r>
          </a:p>
        </p:txBody>
      </p:sp>
      <p:sp>
        <p:nvSpPr>
          <p:cNvPr id="19" name="Rectangle 18"/>
          <p:cNvSpPr/>
          <p:nvPr/>
        </p:nvSpPr>
        <p:spPr>
          <a:xfrm flipH="1">
            <a:off x="-9728" y="4286251"/>
            <a:ext cx="9153728" cy="891540"/>
          </a:xfrm>
          <a:prstGeom prst="rect">
            <a:avLst/>
          </a:prstGeom>
          <a:solidFill>
            <a:srgbClr val="B9AFA4"/>
          </a:solidFill>
          <a:ln w="9525" cap="flat" cmpd="sng" algn="ctr">
            <a:noFill/>
            <a:prstDash val="solid"/>
          </a:ln>
          <a:effectLst/>
        </p:spPr>
        <p:txBody>
          <a:bodyPr lIns="68580" tIns="34290" rIns="68580" bIns="34290" rtlCol="0" anchor="ctr"/>
          <a:lstStyle/>
          <a:p>
            <a:pPr algn="ctr"/>
            <a:endParaRPr lang="en-US" sz="1400" kern="0" dirty="0">
              <a:solidFill>
                <a:sysClr val="window" lastClr="FFFFFF"/>
              </a:solidFill>
              <a:latin typeface="Calibri" panose="020F0502020204030204" pitchFamily="34" charset="0"/>
            </a:endParaRPr>
          </a:p>
        </p:txBody>
      </p:sp>
      <p:sp>
        <p:nvSpPr>
          <p:cNvPr id="20" name="TextBox 19"/>
          <p:cNvSpPr txBox="1"/>
          <p:nvPr/>
        </p:nvSpPr>
        <p:spPr>
          <a:xfrm>
            <a:off x="384048" y="4457700"/>
            <a:ext cx="1958998" cy="614058"/>
          </a:xfrm>
          <a:prstGeom prst="rect">
            <a:avLst/>
          </a:prstGeom>
          <a:noFill/>
        </p:spPr>
        <p:txBody>
          <a:bodyPr wrap="none" lIns="68580" tIns="34290" rIns="68580" bIns="34290" rtlCol="0">
            <a:noAutofit/>
          </a:bodyPr>
          <a:lstStyle/>
          <a:p>
            <a:r>
              <a:rPr lang="en-US" sz="1100" dirty="0" smtClean="0">
                <a:solidFill>
                  <a:srgbClr val="EEECE1">
                    <a:lumMod val="90000"/>
                  </a:srgbClr>
                </a:solidFill>
                <a:latin typeface="Calibri" panose="020F0502020204030204" pitchFamily="34" charset="0"/>
              </a:rPr>
              <a:t>IT Services</a:t>
            </a:r>
          </a:p>
          <a:p>
            <a:r>
              <a:rPr lang="en-US" sz="1100" dirty="0" smtClean="0">
                <a:solidFill>
                  <a:srgbClr val="EEECE1">
                    <a:lumMod val="90000"/>
                  </a:srgbClr>
                </a:solidFill>
                <a:latin typeface="Calibri" panose="020F0502020204030204" pitchFamily="34" charset="0"/>
              </a:rPr>
              <a:t>Business Solutions</a:t>
            </a:r>
          </a:p>
          <a:p>
            <a:r>
              <a:rPr lang="en-US" sz="1100" dirty="0" smtClean="0">
                <a:solidFill>
                  <a:srgbClr val="EEECE1">
                    <a:lumMod val="90000"/>
                  </a:srgbClr>
                </a:solidFill>
                <a:latin typeface="Calibri" panose="020F0502020204030204" pitchFamily="34" charset="0"/>
              </a:rPr>
              <a:t>Consulting</a:t>
            </a:r>
            <a:endParaRPr lang="en-US" sz="1100" dirty="0">
              <a:solidFill>
                <a:srgbClr val="EEECE1">
                  <a:lumMod val="90000"/>
                </a:srgbClr>
              </a:solidFill>
              <a:latin typeface="Calibri" panose="020F0502020204030204"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03123" y="3853137"/>
            <a:ext cx="1840877" cy="843880"/>
          </a:xfrm>
          <a:prstGeom prst="rect">
            <a:avLst/>
          </a:prstGeom>
        </p:spPr>
      </p:pic>
      <p:grpSp>
        <p:nvGrpSpPr>
          <p:cNvPr id="15" name="Group 14"/>
          <p:cNvGrpSpPr/>
          <p:nvPr/>
        </p:nvGrpSpPr>
        <p:grpSpPr>
          <a:xfrm>
            <a:off x="285753" y="192882"/>
            <a:ext cx="8630823" cy="318254"/>
            <a:chOff x="285753" y="192882"/>
            <a:chExt cx="8630823" cy="318254"/>
          </a:xfrm>
        </p:grpSpPr>
        <p:sp>
          <p:nvSpPr>
            <p:cNvPr id="16" name="Freeform 9"/>
            <p:cNvSpPr>
              <a:spLocks noEditPoints="1"/>
            </p:cNvSpPr>
            <p:nvPr/>
          </p:nvSpPr>
          <p:spPr bwMode="auto">
            <a:xfrm>
              <a:off x="8552482" y="192882"/>
              <a:ext cx="364094" cy="318254"/>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nvGrpSpPr>
            <p:cNvPr id="17" name="Group 16"/>
            <p:cNvGrpSpPr/>
            <p:nvPr/>
          </p:nvGrpSpPr>
          <p:grpSpPr>
            <a:xfrm>
              <a:off x="285753" y="250031"/>
              <a:ext cx="1670572" cy="84203"/>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grpSp>
        <p:sp>
          <p:nvSpPr>
            <p:cNvPr id="18" name="Freeform 17"/>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14" name="TextBox 13"/>
          <p:cNvSpPr txBox="1"/>
          <p:nvPr userDrawn="1"/>
        </p:nvSpPr>
        <p:spPr>
          <a:xfrm>
            <a:off x="7972973" y="4885741"/>
            <a:ext cx="1144865" cy="230832"/>
          </a:xfrm>
          <a:prstGeom prst="rect">
            <a:avLst/>
          </a:prstGeom>
          <a:noFill/>
        </p:spPr>
        <p:txBody>
          <a:bodyPr wrap="none" rtlCol="0">
            <a:spAutoFit/>
          </a:bodyPr>
          <a:lstStyle/>
          <a:p>
            <a:r>
              <a:rPr lang="nn-NO" sz="900" dirty="0" smtClean="0">
                <a:solidFill>
                  <a:schemeClr val="tx1">
                    <a:lumMod val="75000"/>
                    <a:lumOff val="25000"/>
                  </a:schemeClr>
                </a:solidFill>
                <a:latin typeface="Calibri" panose="020F0502020204030204" pitchFamily="34" charset="0"/>
              </a:rPr>
              <a:t>studioppt I 10 I 2017</a:t>
            </a:r>
            <a:endParaRPr lang="en-US" sz="900" dirty="0">
              <a:solidFill>
                <a:schemeClr val="tx1">
                  <a:lumMod val="75000"/>
                  <a:lumOff val="25000"/>
                </a:schemeClr>
              </a:solidFill>
              <a:latin typeface="Calibri" panose="020F0502020204030204" pitchFamily="34" charset="0"/>
            </a:endParaRPr>
          </a:p>
        </p:txBody>
      </p:sp>
    </p:spTree>
    <p:extLst>
      <p:ext uri="{BB962C8B-B14F-4D97-AF65-F5344CB8AC3E}">
        <p14:creationId xmlns:p14="http://schemas.microsoft.com/office/powerpoint/2010/main" val="2555492640"/>
      </p:ext>
    </p:extLst>
  </p:cSld>
  <p:clrMap bg1="lt1" tx1="dk1" bg2="lt2" tx2="dk2" accent1="accent1" accent2="accent2" accent3="accent3" accent4="accent4" accent5="accent5" accent6="accent6" hlink="hlink" folHlink="folHlink"/>
  <p:sldLayoutIdLst>
    <p:sldLayoutId id="2147483706" r:id="rId1"/>
  </p:sldLayoutIdLst>
  <p:timing>
    <p:tnLst>
      <p:par>
        <p:cTn id="1" dur="indefinite" restart="never" nodeType="tmRoot"/>
      </p:par>
    </p:tnLst>
  </p:timing>
  <p:txStyles>
    <p:titleStyle>
      <a:lvl1pPr algn="l" defTabSz="685800" rtl="0" eaLnBrk="1" latinLnBrk="0" hangingPunct="1">
        <a:spcBef>
          <a:spcPct val="0"/>
        </a:spcBef>
        <a:buNone/>
        <a:defRPr sz="2300" kern="1200">
          <a:solidFill>
            <a:schemeClr val="bg1"/>
          </a:solidFill>
          <a:latin typeface="Myriad Pro" pitchFamily="34" charset="0"/>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1.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48.wmf"/><Relationship Id="rId4" Type="http://schemas.openxmlformats.org/officeDocument/2006/relationships/oleObject" Target="../embeddings/oleObject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a:t>Overview of ADAM – Analysis Data Model</a:t>
            </a:r>
          </a:p>
        </p:txBody>
      </p:sp>
      <p:sp>
        <p:nvSpPr>
          <p:cNvPr id="4" name="Text Placeholder 3"/>
          <p:cNvSpPr>
            <a:spLocks noGrp="1"/>
          </p:cNvSpPr>
          <p:nvPr>
            <p:ph type="body" sz="quarter" idx="10"/>
          </p:nvPr>
        </p:nvSpPr>
        <p:spPr/>
        <p:txBody>
          <a:bodyPr/>
          <a:lstStyle/>
          <a:p>
            <a:r>
              <a:rPr lang="en-US" dirty="0" smtClean="0"/>
              <a:t>November 1,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1721617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Traceability</a:t>
            </a:r>
          </a:p>
        </p:txBody>
      </p:sp>
      <p:sp>
        <p:nvSpPr>
          <p:cNvPr id="6" name="Content Placeholder 5"/>
          <p:cNvSpPr>
            <a:spLocks noGrp="1"/>
          </p:cNvSpPr>
          <p:nvPr>
            <p:ph idx="1"/>
          </p:nvPr>
        </p:nvSpPr>
        <p:spPr/>
        <p:txBody>
          <a:bodyPr/>
          <a:lstStyle/>
          <a:p>
            <a:r>
              <a:rPr lang="en-US" dirty="0"/>
              <a:t>Data point traceability:</a:t>
            </a:r>
          </a:p>
          <a:p>
            <a:pPr lvl="1">
              <a:spcBef>
                <a:spcPts val="0"/>
              </a:spcBef>
            </a:pPr>
            <a:r>
              <a:rPr lang="en-US" dirty="0"/>
              <a:t>Implemented if practical and feasible</a:t>
            </a:r>
          </a:p>
          <a:p>
            <a:pPr lvl="1">
              <a:spcBef>
                <a:spcPts val="0"/>
              </a:spcBef>
            </a:pPr>
            <a:r>
              <a:rPr lang="en-US" dirty="0"/>
              <a:t>Points </a:t>
            </a:r>
            <a:r>
              <a:rPr lang="en-US" u="sng" dirty="0"/>
              <a:t>directly to the specific </a:t>
            </a:r>
            <a:r>
              <a:rPr lang="en-US" dirty="0"/>
              <a:t>predecessor record from SDTM to ADaM i.e. SDTM variables that are copied in to ADaM and should not be modified</a:t>
            </a:r>
          </a:p>
          <a:p>
            <a:pPr lvl="1">
              <a:spcBef>
                <a:spcPts val="0"/>
              </a:spcBef>
            </a:pPr>
            <a:r>
              <a:rPr lang="en-US" dirty="0"/>
              <a:t>Helps to </a:t>
            </a:r>
            <a:r>
              <a:rPr lang="en-US" u="sng" dirty="0"/>
              <a:t>trace the path </a:t>
            </a:r>
            <a:r>
              <a:rPr lang="en-US" dirty="0"/>
              <a:t>of a complex data manipulation</a:t>
            </a:r>
          </a:p>
          <a:p>
            <a:pPr lvl="1">
              <a:spcBef>
                <a:spcPts val="0"/>
              </a:spcBef>
            </a:pPr>
            <a:r>
              <a:rPr lang="en-US" dirty="0"/>
              <a:t>Primary candidates for data point traceability:</a:t>
            </a:r>
          </a:p>
          <a:p>
            <a:pPr lvl="2">
              <a:spcBef>
                <a:spcPts val="0"/>
              </a:spcBef>
            </a:pPr>
            <a:r>
              <a:rPr lang="en-US" dirty="0"/>
              <a:t>SDTM </a:t>
            </a:r>
            <a:r>
              <a:rPr lang="en-US" u="sng" dirty="0"/>
              <a:t>Domain variable value</a:t>
            </a:r>
          </a:p>
          <a:p>
            <a:pPr lvl="2">
              <a:spcBef>
                <a:spcPts val="0"/>
              </a:spcBef>
            </a:pPr>
            <a:r>
              <a:rPr lang="en-US" dirty="0"/>
              <a:t>SDTM </a:t>
            </a:r>
            <a:r>
              <a:rPr lang="en-US" u="sng" dirty="0" smtClean="0"/>
              <a:t>Source </a:t>
            </a:r>
            <a:r>
              <a:rPr lang="en-US" u="sng" dirty="0"/>
              <a:t>variable name </a:t>
            </a:r>
          </a:p>
          <a:p>
            <a:pPr lvl="2">
              <a:spcBef>
                <a:spcPts val="0"/>
              </a:spcBef>
            </a:pPr>
            <a:r>
              <a:rPr lang="en-US" dirty="0"/>
              <a:t>Relevant SDTM domain </a:t>
            </a:r>
            <a:r>
              <a:rPr lang="en-US" u="sng" dirty="0"/>
              <a:t>–SEQ value </a:t>
            </a:r>
          </a:p>
          <a:p>
            <a:pPr lvl="2">
              <a:spcBef>
                <a:spcPts val="0"/>
              </a:spcBef>
            </a:pPr>
            <a:r>
              <a:rPr lang="en-US" dirty="0"/>
              <a:t>These 3 with the analysis variable help link back to the source SDTM </a:t>
            </a:r>
            <a:r>
              <a:rPr lang="en-US" dirty="0" smtClean="0"/>
              <a:t>records</a:t>
            </a:r>
            <a:endParaRPr lang="en-US" dirty="0"/>
          </a:p>
        </p:txBody>
      </p:sp>
      <p:pic>
        <p:nvPicPr>
          <p:cNvPr id="8" name="Picture 7"/>
          <p:cNvPicPr>
            <a:picLocks noChangeAspect="1"/>
          </p:cNvPicPr>
          <p:nvPr/>
        </p:nvPicPr>
        <p:blipFill>
          <a:blip r:embed="rId2"/>
          <a:stretch>
            <a:fillRect/>
          </a:stretch>
        </p:blipFill>
        <p:spPr>
          <a:xfrm>
            <a:off x="1571625" y="3132458"/>
            <a:ext cx="6000750" cy="1419225"/>
          </a:xfrm>
          <a:prstGeom prst="rect">
            <a:avLst/>
          </a:prstGeom>
          <a:noFill/>
          <a:ln>
            <a:noFill/>
          </a:ln>
        </p:spPr>
      </p:pic>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2840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Point Traceability</a:t>
            </a:r>
          </a:p>
        </p:txBody>
      </p:sp>
      <p:grpSp>
        <p:nvGrpSpPr>
          <p:cNvPr id="5" name="Group 4"/>
          <p:cNvGrpSpPr/>
          <p:nvPr/>
        </p:nvGrpSpPr>
        <p:grpSpPr>
          <a:xfrm>
            <a:off x="590238" y="756466"/>
            <a:ext cx="8031248" cy="3826040"/>
            <a:chOff x="152232" y="1096160"/>
            <a:chExt cx="11977833" cy="5706170"/>
          </a:xfrm>
        </p:grpSpPr>
        <p:pic>
          <p:nvPicPr>
            <p:cNvPr id="6" name="Picture 5"/>
            <p:cNvPicPr>
              <a:picLocks noChangeAspect="1"/>
            </p:cNvPicPr>
            <p:nvPr/>
          </p:nvPicPr>
          <p:blipFill>
            <a:blip r:embed="rId2"/>
            <a:stretch>
              <a:fillRect/>
            </a:stretch>
          </p:blipFill>
          <p:spPr>
            <a:xfrm>
              <a:off x="6495393" y="1096160"/>
              <a:ext cx="5634672" cy="5706169"/>
            </a:xfrm>
            <a:prstGeom prst="rect">
              <a:avLst/>
            </a:prstGeom>
            <a:ln w="19050">
              <a:solidFill>
                <a:schemeClr val="bg1">
                  <a:lumMod val="50000"/>
                </a:schemeClr>
              </a:solidFill>
            </a:ln>
          </p:spPr>
        </p:pic>
        <p:pic>
          <p:nvPicPr>
            <p:cNvPr id="7" name="Picture 6"/>
            <p:cNvPicPr>
              <a:picLocks noChangeAspect="1"/>
            </p:cNvPicPr>
            <p:nvPr/>
          </p:nvPicPr>
          <p:blipFill>
            <a:blip r:embed="rId3"/>
            <a:stretch>
              <a:fillRect/>
            </a:stretch>
          </p:blipFill>
          <p:spPr>
            <a:xfrm>
              <a:off x="152232" y="1096160"/>
              <a:ext cx="6185504" cy="5706170"/>
            </a:xfrm>
            <a:prstGeom prst="rect">
              <a:avLst/>
            </a:prstGeom>
            <a:ln w="19050">
              <a:solidFill>
                <a:schemeClr val="bg1">
                  <a:lumMod val="50000"/>
                </a:schemeClr>
              </a:solidFill>
            </a:ln>
          </p:spPr>
        </p:pic>
      </p:grpSp>
      <p:cxnSp>
        <p:nvCxnSpPr>
          <p:cNvPr id="8" name="Straight Arrow Connector 7"/>
          <p:cNvCxnSpPr/>
          <p:nvPr/>
        </p:nvCxnSpPr>
        <p:spPr>
          <a:xfrm>
            <a:off x="2819387" y="3288576"/>
            <a:ext cx="2216493" cy="32657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00400" y="3293028"/>
            <a:ext cx="1870992" cy="74095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05463" y="3318779"/>
            <a:ext cx="1413183" cy="114215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3072641" y="1293497"/>
            <a:ext cx="1265784" cy="257112"/>
          </a:xfrm>
          <a:prstGeom prst="wedgeRoundRectCallout">
            <a:avLst>
              <a:gd name="adj1" fmla="val 52554"/>
              <a:gd name="adj2" fmla="val 10201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Derivation type</a:t>
            </a:r>
          </a:p>
        </p:txBody>
      </p:sp>
      <p:cxnSp>
        <p:nvCxnSpPr>
          <p:cNvPr id="12" name="Straight Arrow Connector 11"/>
          <p:cNvCxnSpPr/>
          <p:nvPr/>
        </p:nvCxnSpPr>
        <p:spPr>
          <a:xfrm flipV="1">
            <a:off x="2444917" y="1969659"/>
            <a:ext cx="2520765" cy="127949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245244" y="1399173"/>
            <a:ext cx="2720438" cy="18163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268510" y="3167001"/>
            <a:ext cx="1144422" cy="131062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61274" y="2638988"/>
            <a:ext cx="1594550" cy="180451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052852" y="3417354"/>
            <a:ext cx="1766430" cy="1124818"/>
            <a:chOff x="7894319" y="4860757"/>
            <a:chExt cx="2634460" cy="1677558"/>
          </a:xfrm>
        </p:grpSpPr>
        <p:sp>
          <p:nvSpPr>
            <p:cNvPr id="17" name="Rounded Rectangular Callout 16"/>
            <p:cNvSpPr/>
            <p:nvPr/>
          </p:nvSpPr>
          <p:spPr>
            <a:xfrm>
              <a:off x="8670587" y="4860757"/>
              <a:ext cx="1858192" cy="538406"/>
            </a:xfrm>
            <a:prstGeom prst="wedgeRoundRectCallout">
              <a:avLst>
                <a:gd name="adj1" fmla="val -67430"/>
                <a:gd name="adj2" fmla="val 134870"/>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Data point </a:t>
              </a:r>
            </a:p>
          </p:txBody>
        </p:sp>
        <p:sp>
          <p:nvSpPr>
            <p:cNvPr id="18" name="Right Brace 17"/>
            <p:cNvSpPr/>
            <p:nvPr/>
          </p:nvSpPr>
          <p:spPr>
            <a:xfrm>
              <a:off x="7894319" y="5155756"/>
              <a:ext cx="331525" cy="1382559"/>
            </a:xfrm>
            <a:prstGeom prst="rightBrace">
              <a:avLst/>
            </a:prstGeom>
            <a:ln w="19050">
              <a:solidFill>
                <a:srgbClr val="FA9C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sp>
        <p:nvSpPr>
          <p:cNvPr id="19" name="Rounded Rectangular Callout 18"/>
          <p:cNvSpPr/>
          <p:nvPr/>
        </p:nvSpPr>
        <p:spPr>
          <a:xfrm>
            <a:off x="7894109" y="727682"/>
            <a:ext cx="1032074" cy="244775"/>
          </a:xfrm>
          <a:prstGeom prst="wedgeRoundRectCallout">
            <a:avLst>
              <a:gd name="adj1" fmla="val -48556"/>
              <a:gd name="adj2" fmla="val 92252"/>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Metadata </a:t>
            </a:r>
          </a:p>
        </p:txBody>
      </p:sp>
      <p:sp>
        <p:nvSpPr>
          <p:cNvPr id="2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0077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Traceability </a:t>
            </a:r>
            <a:r>
              <a:rPr lang="en-US" dirty="0" smtClean="0"/>
              <a:t>Cycle</a:t>
            </a:r>
            <a:endParaRPr lang="en-US" dirty="0"/>
          </a:p>
        </p:txBody>
      </p:sp>
      <p:pic>
        <p:nvPicPr>
          <p:cNvPr id="5" name="Picture 4"/>
          <p:cNvPicPr>
            <a:picLocks noChangeAspect="1"/>
          </p:cNvPicPr>
          <p:nvPr/>
        </p:nvPicPr>
        <p:blipFill>
          <a:blip r:embed="rId2"/>
          <a:stretch>
            <a:fillRect/>
          </a:stretch>
        </p:blipFill>
        <p:spPr>
          <a:xfrm>
            <a:off x="2974118" y="3333785"/>
            <a:ext cx="2639436" cy="1331868"/>
          </a:xfrm>
          <a:prstGeom prst="rect">
            <a:avLst/>
          </a:prstGeom>
          <a:noFill/>
          <a:ln>
            <a:noFill/>
          </a:ln>
        </p:spPr>
      </p:pic>
      <p:pic>
        <p:nvPicPr>
          <p:cNvPr id="6" name="Picture 5"/>
          <p:cNvPicPr>
            <a:picLocks noChangeAspect="1"/>
          </p:cNvPicPr>
          <p:nvPr/>
        </p:nvPicPr>
        <p:blipFill>
          <a:blip r:embed="rId3"/>
          <a:stretch>
            <a:fillRect/>
          </a:stretch>
        </p:blipFill>
        <p:spPr>
          <a:xfrm>
            <a:off x="88491" y="784623"/>
            <a:ext cx="2958671" cy="1785161"/>
          </a:xfrm>
          <a:prstGeom prst="rect">
            <a:avLst/>
          </a:prstGeom>
        </p:spPr>
      </p:pic>
      <p:pic>
        <p:nvPicPr>
          <p:cNvPr id="7" name="Picture 6"/>
          <p:cNvPicPr>
            <a:picLocks noChangeAspect="1"/>
          </p:cNvPicPr>
          <p:nvPr/>
        </p:nvPicPr>
        <p:blipFill>
          <a:blip r:embed="rId4"/>
          <a:stretch>
            <a:fillRect/>
          </a:stretch>
        </p:blipFill>
        <p:spPr>
          <a:xfrm>
            <a:off x="88492" y="2660482"/>
            <a:ext cx="2767073" cy="1702754"/>
          </a:xfrm>
          <a:prstGeom prst="rect">
            <a:avLst/>
          </a:prstGeom>
        </p:spPr>
      </p:pic>
      <p:pic>
        <p:nvPicPr>
          <p:cNvPr id="8" name="Picture 7"/>
          <p:cNvPicPr>
            <a:picLocks noChangeAspect="1"/>
          </p:cNvPicPr>
          <p:nvPr/>
        </p:nvPicPr>
        <p:blipFill>
          <a:blip r:embed="rId5"/>
          <a:stretch>
            <a:fillRect/>
          </a:stretch>
        </p:blipFill>
        <p:spPr>
          <a:xfrm>
            <a:off x="5738288" y="3180129"/>
            <a:ext cx="3013826" cy="1598219"/>
          </a:xfrm>
          <a:prstGeom prst="rect">
            <a:avLst/>
          </a:prstGeom>
        </p:spPr>
      </p:pic>
      <p:pic>
        <p:nvPicPr>
          <p:cNvPr id="9" name="Picture 8"/>
          <p:cNvPicPr>
            <a:picLocks noChangeAspect="1"/>
          </p:cNvPicPr>
          <p:nvPr/>
        </p:nvPicPr>
        <p:blipFill>
          <a:blip r:embed="rId6"/>
          <a:stretch>
            <a:fillRect/>
          </a:stretch>
        </p:blipFill>
        <p:spPr>
          <a:xfrm>
            <a:off x="5876584" y="1609167"/>
            <a:ext cx="3205504" cy="1104169"/>
          </a:xfrm>
          <a:prstGeom prst="rect">
            <a:avLst/>
          </a:prstGeom>
          <a:noFill/>
          <a:ln>
            <a:noFill/>
          </a:ln>
        </p:spPr>
      </p:pic>
      <p:sp>
        <p:nvSpPr>
          <p:cNvPr id="10" name="Left Arrow 9"/>
          <p:cNvSpPr/>
          <p:nvPr/>
        </p:nvSpPr>
        <p:spPr>
          <a:xfrm>
            <a:off x="5378105" y="3959943"/>
            <a:ext cx="484374" cy="191417"/>
          </a:xfrm>
          <a:prstGeom prst="left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1" name="Picture 10"/>
          <p:cNvPicPr>
            <a:picLocks noChangeAspect="1"/>
          </p:cNvPicPr>
          <p:nvPr/>
        </p:nvPicPr>
        <p:blipFill>
          <a:blip r:embed="rId7"/>
          <a:stretch>
            <a:fillRect/>
          </a:stretch>
        </p:blipFill>
        <p:spPr>
          <a:xfrm>
            <a:off x="3223163" y="619433"/>
            <a:ext cx="2645345" cy="1485562"/>
          </a:xfrm>
          <a:prstGeom prst="rect">
            <a:avLst/>
          </a:prstGeom>
        </p:spPr>
      </p:pic>
      <p:sp>
        <p:nvSpPr>
          <p:cNvPr id="12" name="Up Arrow 11"/>
          <p:cNvSpPr/>
          <p:nvPr/>
        </p:nvSpPr>
        <p:spPr>
          <a:xfrm rot="20242500">
            <a:off x="1664367" y="2542081"/>
            <a:ext cx="180471" cy="447932"/>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3" name="Down Arrow 12"/>
          <p:cNvSpPr/>
          <p:nvPr/>
        </p:nvSpPr>
        <p:spPr>
          <a:xfrm rot="18709896">
            <a:off x="5731454" y="1844811"/>
            <a:ext cx="217809" cy="507770"/>
          </a:xfrm>
          <a:prstGeom prst="down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Down Arrow 13"/>
          <p:cNvSpPr/>
          <p:nvPr/>
        </p:nvSpPr>
        <p:spPr>
          <a:xfrm rot="1902897">
            <a:off x="7201735" y="2746841"/>
            <a:ext cx="196576" cy="347856"/>
          </a:xfrm>
          <a:prstGeom prst="down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Rounded Rectangular Callout 14"/>
          <p:cNvSpPr/>
          <p:nvPr/>
        </p:nvSpPr>
        <p:spPr>
          <a:xfrm>
            <a:off x="6007100" y="680946"/>
            <a:ext cx="979130" cy="360992"/>
          </a:xfrm>
          <a:prstGeom prst="wedgeRoundRectCallout">
            <a:avLst>
              <a:gd name="adj1" fmla="val -81471"/>
              <a:gd name="adj2" fmla="val 3523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Demographic Table</a:t>
            </a:r>
          </a:p>
        </p:txBody>
      </p:sp>
      <p:sp>
        <p:nvSpPr>
          <p:cNvPr id="16" name="Rounded Rectangular Callout 15"/>
          <p:cNvSpPr/>
          <p:nvPr/>
        </p:nvSpPr>
        <p:spPr>
          <a:xfrm>
            <a:off x="7300022" y="1139843"/>
            <a:ext cx="976884" cy="269042"/>
          </a:xfrm>
          <a:prstGeom prst="wedgeRoundRectCallout">
            <a:avLst>
              <a:gd name="adj1" fmla="val -56577"/>
              <a:gd name="adj2" fmla="val 12858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ADSL dataset</a:t>
            </a:r>
          </a:p>
        </p:txBody>
      </p:sp>
      <p:sp>
        <p:nvSpPr>
          <p:cNvPr id="17" name="Rounded Rectangular Callout 16"/>
          <p:cNvSpPr/>
          <p:nvPr/>
        </p:nvSpPr>
        <p:spPr>
          <a:xfrm>
            <a:off x="4930258" y="2741776"/>
            <a:ext cx="1171906" cy="255330"/>
          </a:xfrm>
          <a:prstGeom prst="wedgeRoundRectCallout">
            <a:avLst>
              <a:gd name="adj1" fmla="val 45409"/>
              <a:gd name="adj2" fmla="val 124358"/>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ADSL Metadata</a:t>
            </a:r>
          </a:p>
        </p:txBody>
      </p:sp>
      <p:sp>
        <p:nvSpPr>
          <p:cNvPr id="18" name="Rounded Rectangular Callout 17"/>
          <p:cNvSpPr/>
          <p:nvPr/>
        </p:nvSpPr>
        <p:spPr>
          <a:xfrm>
            <a:off x="2660635" y="2503007"/>
            <a:ext cx="1042697" cy="210329"/>
          </a:xfrm>
          <a:prstGeom prst="wedgeRoundRectCallout">
            <a:avLst>
              <a:gd name="adj1" fmla="val -52153"/>
              <a:gd name="adj2" fmla="val 114256"/>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DM Metadata</a:t>
            </a:r>
          </a:p>
        </p:txBody>
      </p:sp>
      <p:sp>
        <p:nvSpPr>
          <p:cNvPr id="19" name="Rounded Rectangular Callout 18"/>
          <p:cNvSpPr/>
          <p:nvPr/>
        </p:nvSpPr>
        <p:spPr>
          <a:xfrm>
            <a:off x="2175404" y="598075"/>
            <a:ext cx="1039683" cy="208930"/>
          </a:xfrm>
          <a:prstGeom prst="wedgeRoundRectCallout">
            <a:avLst>
              <a:gd name="adj1" fmla="val -52437"/>
              <a:gd name="adj2" fmla="val 102554"/>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Annotated CRF</a:t>
            </a:r>
          </a:p>
        </p:txBody>
      </p:sp>
      <p:sp>
        <p:nvSpPr>
          <p:cNvPr id="20" name="Down Arrow 19"/>
          <p:cNvSpPr/>
          <p:nvPr/>
        </p:nvSpPr>
        <p:spPr>
          <a:xfrm rot="20237636">
            <a:off x="1169513" y="2540190"/>
            <a:ext cx="207114" cy="458131"/>
          </a:xfrm>
          <a:prstGeom prst="down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Right Arrow 20"/>
          <p:cNvSpPr/>
          <p:nvPr/>
        </p:nvSpPr>
        <p:spPr>
          <a:xfrm>
            <a:off x="5377411" y="4332833"/>
            <a:ext cx="498160" cy="179198"/>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2" name="Up Arrow 21"/>
          <p:cNvSpPr/>
          <p:nvPr/>
        </p:nvSpPr>
        <p:spPr>
          <a:xfrm rot="2288121">
            <a:off x="7712303" y="2740888"/>
            <a:ext cx="194097" cy="376529"/>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Up Arrow 22"/>
          <p:cNvSpPr/>
          <p:nvPr/>
        </p:nvSpPr>
        <p:spPr>
          <a:xfrm rot="18358378">
            <a:off x="5765567" y="1163252"/>
            <a:ext cx="205884" cy="450404"/>
          </a:xfrm>
          <a:prstGeom prst="up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Left Arrow 23"/>
          <p:cNvSpPr/>
          <p:nvPr/>
        </p:nvSpPr>
        <p:spPr>
          <a:xfrm>
            <a:off x="2660635" y="3959943"/>
            <a:ext cx="484374" cy="191417"/>
          </a:xfrm>
          <a:prstGeom prst="leftArrow">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5" name="Right Arrow 24"/>
          <p:cNvSpPr/>
          <p:nvPr/>
        </p:nvSpPr>
        <p:spPr>
          <a:xfrm>
            <a:off x="2549002" y="4384969"/>
            <a:ext cx="498160" cy="216665"/>
          </a:xfrm>
          <a:prstGeom prst="rightArrow">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6" name="Rounded Rectangular Callout 25"/>
          <p:cNvSpPr/>
          <p:nvPr/>
        </p:nvSpPr>
        <p:spPr>
          <a:xfrm>
            <a:off x="3793361" y="2741776"/>
            <a:ext cx="896947" cy="246096"/>
          </a:xfrm>
          <a:prstGeom prst="wedgeRoundRectCallout">
            <a:avLst>
              <a:gd name="adj1" fmla="val -43951"/>
              <a:gd name="adj2" fmla="val 18697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DM dataset</a:t>
            </a:r>
          </a:p>
        </p:txBody>
      </p:sp>
      <p:sp>
        <p:nvSpPr>
          <p:cNvPr id="2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2453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421"/>
          <p:cNvGrpSpPr/>
          <p:nvPr/>
        </p:nvGrpSpPr>
        <p:grpSpPr>
          <a:xfrm>
            <a:off x="428625" y="2163734"/>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5" y="1214409"/>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421"/>
          <p:cNvGrpSpPr/>
          <p:nvPr/>
        </p:nvGrpSpPr>
        <p:grpSpPr>
          <a:xfrm>
            <a:off x="428625" y="744509"/>
            <a:ext cx="8677275" cy="583497"/>
            <a:chOff x="822783" y="1771650"/>
            <a:chExt cx="4905565" cy="923925"/>
          </a:xfrm>
        </p:grpSpPr>
        <p:sp>
          <p:nvSpPr>
            <p:cNvPr id="27" name="Rectangle 2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lstStyle/>
          <a:p>
            <a:r>
              <a:rPr lang="en-US" dirty="0"/>
              <a:t>ADaM Data Structures</a:t>
            </a:r>
          </a:p>
        </p:txBody>
      </p:sp>
      <p:sp>
        <p:nvSpPr>
          <p:cNvPr id="2" name="Content Placeholder 1"/>
          <p:cNvSpPr>
            <a:spLocks noGrp="1"/>
          </p:cNvSpPr>
          <p:nvPr>
            <p:ph idx="1"/>
          </p:nvPr>
        </p:nvSpPr>
        <p:spPr>
          <a:xfrm>
            <a:off x="403760" y="693709"/>
            <a:ext cx="8511639" cy="2697191"/>
          </a:xfrm>
        </p:spPr>
        <p:txBody>
          <a:bodyPr/>
          <a:lstStyle/>
          <a:p>
            <a:pPr marL="231775" indent="0">
              <a:spcBef>
                <a:spcPts val="1200"/>
              </a:spcBef>
              <a:buNone/>
            </a:pPr>
            <a:r>
              <a:rPr lang="en-US" sz="1800" dirty="0"/>
              <a:t>Subject Level analysis Structure: The subject level analysis dataset: One record per subject e.g.: ADSL</a:t>
            </a:r>
          </a:p>
          <a:p>
            <a:pPr marL="231775" indent="0">
              <a:spcBef>
                <a:spcPts val="1200"/>
              </a:spcBef>
              <a:buNone/>
            </a:pPr>
            <a:r>
              <a:rPr lang="en-US" sz="1800" dirty="0"/>
              <a:t>Occurrence Data </a:t>
            </a:r>
            <a:r>
              <a:rPr lang="en-US" sz="1800" dirty="0" smtClean="0"/>
              <a:t>Structure (</a:t>
            </a:r>
            <a:r>
              <a:rPr lang="en-US" sz="1800" dirty="0"/>
              <a:t>ODS): Contains all the event domains of SDTM. e.g.: ADAE</a:t>
            </a:r>
          </a:p>
          <a:p>
            <a:pPr marL="231775" indent="0">
              <a:spcBef>
                <a:spcPts val="1200"/>
              </a:spcBef>
              <a:buNone/>
            </a:pPr>
            <a:r>
              <a:rPr lang="en-US" sz="1800" dirty="0"/>
              <a:t>Basic Data Structure(BDS): Contains one or more records per subject, per analysis parameter, per analysis time point. Mostly contain the finding domains of SDTM e.g.: ADLB</a:t>
            </a:r>
          </a:p>
          <a:p>
            <a:pPr marL="231775" indent="0">
              <a:spcBef>
                <a:spcPts val="1200"/>
              </a:spcBef>
              <a:buNone/>
            </a:pPr>
            <a:r>
              <a:rPr lang="en-US" sz="1800" dirty="0"/>
              <a:t>Others</a:t>
            </a:r>
          </a:p>
        </p:txBody>
      </p:sp>
      <p:grpSp>
        <p:nvGrpSpPr>
          <p:cNvPr id="8" name="Group 7"/>
          <p:cNvGrpSpPr/>
          <p:nvPr/>
        </p:nvGrpSpPr>
        <p:grpSpPr>
          <a:xfrm>
            <a:off x="396810" y="746235"/>
            <a:ext cx="159690" cy="180440"/>
            <a:chOff x="396810" y="746235"/>
            <a:chExt cx="159690" cy="180440"/>
          </a:xfrm>
        </p:grpSpPr>
        <p:sp>
          <p:nvSpPr>
            <p:cNvPr id="6" name="Isosceles Triangle 5"/>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396810" y="1486010"/>
            <a:ext cx="159690" cy="180440"/>
            <a:chOff x="396810" y="746235"/>
            <a:chExt cx="159690" cy="180440"/>
          </a:xfrm>
        </p:grpSpPr>
        <p:sp>
          <p:nvSpPr>
            <p:cNvPr id="18" name="Isosceles Triangle 1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p:cNvGrpSpPr/>
          <p:nvPr/>
        </p:nvGrpSpPr>
        <p:grpSpPr>
          <a:xfrm>
            <a:off x="396810" y="1920985"/>
            <a:ext cx="159690" cy="180440"/>
            <a:chOff x="396810" y="746235"/>
            <a:chExt cx="159690" cy="180440"/>
          </a:xfrm>
        </p:grpSpPr>
        <p:sp>
          <p:nvSpPr>
            <p:cNvPr id="21" name="Isosceles Triangle 2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p:cNvGrpSpPr/>
          <p:nvPr/>
        </p:nvGrpSpPr>
        <p:grpSpPr>
          <a:xfrm>
            <a:off x="396810" y="2883010"/>
            <a:ext cx="159690" cy="180440"/>
            <a:chOff x="396810" y="746235"/>
            <a:chExt cx="159690" cy="180440"/>
          </a:xfrm>
        </p:grpSpPr>
        <p:sp>
          <p:nvSpPr>
            <p:cNvPr id="24" name="Isosceles Triangle 2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163902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Standard ADaM </a:t>
            </a:r>
            <a:r>
              <a:rPr lang="en-US" dirty="0" smtClean="0"/>
              <a:t>Variables</a:t>
            </a:r>
            <a:endParaRPr lang="en-US" dirty="0"/>
          </a:p>
        </p:txBody>
      </p:sp>
      <p:sp>
        <p:nvSpPr>
          <p:cNvPr id="7" name="Content Placeholder 6"/>
          <p:cNvSpPr>
            <a:spLocks noGrp="1"/>
          </p:cNvSpPr>
          <p:nvPr>
            <p:ph idx="1"/>
          </p:nvPr>
        </p:nvSpPr>
        <p:spPr/>
        <p:txBody>
          <a:bodyPr/>
          <a:lstStyle/>
          <a:p>
            <a:r>
              <a:rPr lang="en-US" sz="1600" dirty="0"/>
              <a:t>ADaM variables are classified as:</a:t>
            </a:r>
          </a:p>
          <a:p>
            <a:pPr lvl="1"/>
            <a:r>
              <a:rPr lang="en-US" sz="1600" u="sng" dirty="0" smtClean="0"/>
              <a:t>Required </a:t>
            </a:r>
            <a:r>
              <a:rPr lang="en-US" sz="1600" u="sng" dirty="0"/>
              <a:t>(Req) </a:t>
            </a:r>
            <a:r>
              <a:rPr lang="en-US" sz="1600" dirty="0"/>
              <a:t>: This variable must be included in the dataset</a:t>
            </a:r>
          </a:p>
          <a:p>
            <a:pPr marL="568325" indent="0">
              <a:buNone/>
            </a:pPr>
            <a:r>
              <a:rPr lang="en-US" sz="1600" dirty="0" smtClean="0"/>
              <a:t>e.g</a:t>
            </a:r>
            <a:r>
              <a:rPr lang="en-US" sz="1600" dirty="0"/>
              <a:t>. : STUDYID, USUBJID, SUBJID, SITEID, etc.</a:t>
            </a:r>
          </a:p>
          <a:p>
            <a:pPr lvl="1"/>
            <a:r>
              <a:rPr lang="en-US" sz="1600" u="sng" dirty="0"/>
              <a:t>Conditional (Cond) </a:t>
            </a:r>
            <a:r>
              <a:rPr lang="en-US" sz="1600" dirty="0"/>
              <a:t>: This variable must be included in the dataset in certain circumstances</a:t>
            </a:r>
          </a:p>
          <a:p>
            <a:pPr marL="568325" indent="0">
              <a:buNone/>
            </a:pPr>
            <a:r>
              <a:rPr lang="en-US" sz="1600" dirty="0" smtClean="0"/>
              <a:t>e.g</a:t>
            </a:r>
            <a:r>
              <a:rPr lang="en-US" sz="1600" dirty="0"/>
              <a:t>. : FASFL, SAFFL, ITTFL, etc.</a:t>
            </a:r>
          </a:p>
          <a:p>
            <a:pPr lvl="1"/>
            <a:r>
              <a:rPr lang="en-US" sz="1600" u="sng" dirty="0"/>
              <a:t>Permissible (Perm)</a:t>
            </a:r>
            <a:r>
              <a:rPr lang="en-US" sz="1600" dirty="0"/>
              <a:t> : This variable may be included in the dataset, but is not required</a:t>
            </a:r>
          </a:p>
          <a:p>
            <a:pPr marL="568325" indent="0">
              <a:buNone/>
            </a:pPr>
            <a:r>
              <a:rPr lang="en-US" sz="1600" dirty="0" smtClean="0"/>
              <a:t>e.g</a:t>
            </a:r>
            <a:r>
              <a:rPr lang="en-US" sz="1600" dirty="0"/>
              <a:t>. : SITEGRy, TRTxxPN, etc.</a:t>
            </a:r>
          </a:p>
          <a:p>
            <a:pPr marL="0" indent="0">
              <a:buNone/>
            </a:pPr>
            <a:r>
              <a:rPr lang="en-US" sz="1600" dirty="0"/>
              <a:t>All ADaM variables are populated as per their classification ; nulls are allowed</a:t>
            </a:r>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512980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ADaM variable Conventions</a:t>
            </a:r>
          </a:p>
        </p:txBody>
      </p:sp>
      <p:sp>
        <p:nvSpPr>
          <p:cNvPr id="5" name="Content Placeholder 4"/>
          <p:cNvSpPr>
            <a:spLocks noGrp="1"/>
          </p:cNvSpPr>
          <p:nvPr>
            <p:ph idx="1"/>
          </p:nvPr>
        </p:nvSpPr>
        <p:spPr/>
        <p:txBody>
          <a:bodyPr/>
          <a:lstStyle/>
          <a:p>
            <a:pPr marL="0" indent="0">
              <a:buNone/>
            </a:pPr>
            <a:r>
              <a:rPr lang="en-US" dirty="0"/>
              <a:t>The variable conventions are defined to ensure compliance with SAS version 5 transport file format and Oracle constraints </a:t>
            </a:r>
          </a:p>
          <a:p>
            <a:pPr lvl="1"/>
            <a:endParaRPr lang="en-US" dirty="0" smtClean="0"/>
          </a:p>
          <a:p>
            <a:pPr lvl="1"/>
            <a:endParaRPr lang="en-US" dirty="0" smtClean="0"/>
          </a:p>
          <a:p>
            <a:r>
              <a:rPr lang="en-US" dirty="0" smtClean="0"/>
              <a:t>Variable </a:t>
            </a:r>
            <a:r>
              <a:rPr lang="en-US" u="sng" dirty="0" smtClean="0"/>
              <a:t>names</a:t>
            </a:r>
            <a:r>
              <a:rPr lang="en-US" dirty="0" smtClean="0"/>
              <a:t> should </a:t>
            </a:r>
            <a:r>
              <a:rPr lang="en-US" dirty="0"/>
              <a:t>be </a:t>
            </a:r>
            <a:r>
              <a:rPr lang="en-US" u="sng" dirty="0"/>
              <a:t>less than or equal to 8 characters</a:t>
            </a:r>
            <a:r>
              <a:rPr lang="en-US" dirty="0"/>
              <a:t> in length</a:t>
            </a:r>
          </a:p>
          <a:p>
            <a:r>
              <a:rPr lang="en-US" dirty="0"/>
              <a:t>Variable </a:t>
            </a:r>
            <a:r>
              <a:rPr lang="en-US" u="sng" dirty="0" smtClean="0"/>
              <a:t>names</a:t>
            </a:r>
            <a:r>
              <a:rPr lang="en-US" dirty="0" smtClean="0"/>
              <a:t> </a:t>
            </a:r>
            <a:r>
              <a:rPr lang="en-US" dirty="0"/>
              <a:t>to </a:t>
            </a:r>
            <a:r>
              <a:rPr lang="en-US" u="sng" dirty="0"/>
              <a:t>start with a letter and not underscore</a:t>
            </a:r>
          </a:p>
          <a:p>
            <a:r>
              <a:rPr lang="en-US" dirty="0"/>
              <a:t>Variable </a:t>
            </a:r>
            <a:r>
              <a:rPr lang="en-US" u="sng" dirty="0"/>
              <a:t>names</a:t>
            </a:r>
            <a:r>
              <a:rPr lang="en-US" dirty="0"/>
              <a:t> can be comprised only of </a:t>
            </a:r>
            <a:r>
              <a:rPr lang="en-US" u="sng" dirty="0"/>
              <a:t>letters</a:t>
            </a:r>
            <a:r>
              <a:rPr lang="en-US" dirty="0"/>
              <a:t> (A-Z), </a:t>
            </a:r>
            <a:r>
              <a:rPr lang="en-US" u="sng" dirty="0"/>
              <a:t>underscore</a:t>
            </a:r>
            <a:r>
              <a:rPr lang="en-US" dirty="0"/>
              <a:t>(_) and </a:t>
            </a:r>
            <a:r>
              <a:rPr lang="en-US" u="sng" dirty="0" smtClean="0"/>
              <a:t>numerals </a:t>
            </a:r>
            <a:r>
              <a:rPr lang="en-US" dirty="0" smtClean="0"/>
              <a:t>(</a:t>
            </a:r>
            <a:r>
              <a:rPr lang="en-US" dirty="0"/>
              <a:t>0-9)</a:t>
            </a:r>
          </a:p>
          <a:p>
            <a:r>
              <a:rPr lang="en-US" dirty="0"/>
              <a:t>Variable labels should be </a:t>
            </a:r>
            <a:r>
              <a:rPr lang="en-US" u="sng" dirty="0"/>
              <a:t>less than or equal to 40 characters </a:t>
            </a:r>
            <a:r>
              <a:rPr lang="en-US" dirty="0"/>
              <a:t>in length</a:t>
            </a:r>
          </a:p>
          <a:p>
            <a:r>
              <a:rPr lang="en-US" dirty="0"/>
              <a:t>All ADaM </a:t>
            </a:r>
            <a:r>
              <a:rPr lang="en-US" u="sng" dirty="0"/>
              <a:t>character variable </a:t>
            </a:r>
            <a:r>
              <a:rPr lang="en-US" dirty="0"/>
              <a:t>length should </a:t>
            </a:r>
            <a:r>
              <a:rPr lang="en-US" u="sng" dirty="0"/>
              <a:t>not be more than 200 characters </a:t>
            </a:r>
            <a:r>
              <a:rPr lang="en-US" dirty="0"/>
              <a:t>in length</a:t>
            </a:r>
          </a:p>
          <a:p>
            <a:pPr lvl="1"/>
            <a:r>
              <a:rPr lang="en-US" dirty="0"/>
              <a:t>In SDTM if a character variable has length more than 200 characters then the remaining portion is added in SUPP domain but in ADaM it is in the same domain.</a:t>
            </a:r>
          </a:p>
        </p:txBody>
      </p:sp>
      <p:grpSp>
        <p:nvGrpSpPr>
          <p:cNvPr id="11" name="Group 10"/>
          <p:cNvGrpSpPr/>
          <p:nvPr/>
        </p:nvGrpSpPr>
        <p:grpSpPr>
          <a:xfrm>
            <a:off x="420381" y="1292773"/>
            <a:ext cx="4246212" cy="548731"/>
            <a:chOff x="420381" y="1292773"/>
            <a:chExt cx="4246212" cy="548731"/>
          </a:xfrm>
        </p:grpSpPr>
        <p:sp>
          <p:nvSpPr>
            <p:cNvPr id="8" name="Flowchart: Stored Data 7"/>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9" name="Rectangle 8"/>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544132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ADaM variable Conventions</a:t>
            </a:r>
          </a:p>
        </p:txBody>
      </p:sp>
      <p:sp>
        <p:nvSpPr>
          <p:cNvPr id="6" name="Content Placeholder 5"/>
          <p:cNvSpPr>
            <a:spLocks noGrp="1"/>
          </p:cNvSpPr>
          <p:nvPr>
            <p:ph idx="1"/>
          </p:nvPr>
        </p:nvSpPr>
        <p:spPr/>
        <p:txBody>
          <a:bodyPr/>
          <a:lstStyle/>
          <a:p>
            <a:pPr lvl="1"/>
            <a:endParaRPr lang="en-US" dirty="0"/>
          </a:p>
          <a:p>
            <a:pPr lvl="1"/>
            <a:endParaRPr lang="en-US" dirty="0" smtClean="0"/>
          </a:p>
          <a:p>
            <a:r>
              <a:rPr lang="en-US" dirty="0" smtClean="0"/>
              <a:t>Any </a:t>
            </a:r>
            <a:r>
              <a:rPr lang="en-US" dirty="0"/>
              <a:t>SDTM variable </a:t>
            </a:r>
            <a:r>
              <a:rPr lang="en-US" u="sng" dirty="0"/>
              <a:t>directly copied </a:t>
            </a:r>
            <a:r>
              <a:rPr lang="en-US" dirty="0"/>
              <a:t>in to ADaM dataset should </a:t>
            </a:r>
            <a:r>
              <a:rPr lang="en-US" u="sng" dirty="0"/>
              <a:t>maintain its attributes</a:t>
            </a:r>
            <a:r>
              <a:rPr lang="en-US" dirty="0"/>
              <a:t> as in the SDTM (same name, same meaning, same values)</a:t>
            </a:r>
          </a:p>
          <a:p>
            <a:r>
              <a:rPr lang="en-US" dirty="0"/>
              <a:t>Any ADaM standard variable defined </a:t>
            </a:r>
            <a:r>
              <a:rPr lang="en-US" u="sng" dirty="0"/>
              <a:t>must be used</a:t>
            </a:r>
            <a:r>
              <a:rPr lang="en-US" dirty="0"/>
              <a:t>, even if the content is a direct copy of the SDTM variable e.g. AVAL variable in ADLB is just a copy of LBSTRESN the dataset must contain AVAL</a:t>
            </a:r>
          </a:p>
          <a:p>
            <a:r>
              <a:rPr lang="en-US" dirty="0"/>
              <a:t>In case of paired variables, the </a:t>
            </a:r>
            <a:r>
              <a:rPr lang="en-US" u="sng" dirty="0"/>
              <a:t>secondary variable is presented</a:t>
            </a:r>
            <a:r>
              <a:rPr lang="en-US" dirty="0"/>
              <a:t> in the dataset </a:t>
            </a:r>
            <a:r>
              <a:rPr lang="en-US" u="sng" dirty="0"/>
              <a:t>only in the presence of primary variable</a:t>
            </a:r>
            <a:r>
              <a:rPr lang="en-US" dirty="0"/>
              <a:t>. Relevant suffix is used only for the secondary variable (e.g. C-character, N-numeric) e.g. TRTP and TRTPN </a:t>
            </a:r>
          </a:p>
        </p:txBody>
      </p:sp>
      <p:grpSp>
        <p:nvGrpSpPr>
          <p:cNvPr id="8" name="Group 7"/>
          <p:cNvGrpSpPr/>
          <p:nvPr/>
        </p:nvGrpSpPr>
        <p:grpSpPr>
          <a:xfrm>
            <a:off x="420381" y="788277"/>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81547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ADaM variable Conventions</a:t>
            </a:r>
          </a:p>
        </p:txBody>
      </p:sp>
      <p:sp>
        <p:nvSpPr>
          <p:cNvPr id="6" name="Content Placeholder 5"/>
          <p:cNvSpPr>
            <a:spLocks noGrp="1"/>
          </p:cNvSpPr>
          <p:nvPr>
            <p:ph idx="1"/>
          </p:nvPr>
        </p:nvSpPr>
        <p:spPr/>
        <p:txBody>
          <a:bodyPr/>
          <a:lstStyle/>
          <a:p>
            <a:pPr lvl="1"/>
            <a:endParaRPr lang="en-US" dirty="0" smtClean="0"/>
          </a:p>
          <a:p>
            <a:pPr lvl="1"/>
            <a:endParaRPr lang="en-US" dirty="0" smtClean="0"/>
          </a:p>
          <a:p>
            <a:r>
              <a:rPr lang="en-US" dirty="0"/>
              <a:t>Character variables converted to Numeric have to be suffixed with ‘N’. In case the variable name is already 8 characters then the last character is replaced by ‘N’</a:t>
            </a:r>
          </a:p>
          <a:p>
            <a:r>
              <a:rPr lang="en-US" dirty="0"/>
              <a:t>The character date variables converted to Numeric have the following naming convention *DT, *TM and *DTM</a:t>
            </a:r>
          </a:p>
          <a:p>
            <a:r>
              <a:rPr lang="en-US" dirty="0"/>
              <a:t>Character flag variables end in ‘FL’; numeric in ‘FN’</a:t>
            </a:r>
          </a:p>
          <a:p>
            <a:r>
              <a:rPr lang="en-US" dirty="0"/>
              <a:t>Variables whose names end in GRy, Gy, or CATy are grouping variables, where y refers to the grouping scheme or algorithm (not the category within the grouping); Numeric version of the variable will use the suffix </a:t>
            </a:r>
            <a:r>
              <a:rPr lang="en-US" dirty="0" err="1"/>
              <a:t>GRyN</a:t>
            </a:r>
            <a:r>
              <a:rPr lang="en-US" dirty="0"/>
              <a:t> (or </a:t>
            </a:r>
            <a:r>
              <a:rPr lang="en-US" dirty="0" err="1"/>
              <a:t>GyN</a:t>
            </a:r>
            <a:r>
              <a:rPr lang="en-US" dirty="0" smtClean="0"/>
              <a:t>)</a:t>
            </a:r>
            <a:endParaRPr lang="en-US" dirty="0"/>
          </a:p>
          <a:p>
            <a:r>
              <a:rPr lang="en-US" dirty="0"/>
              <a:t>Grouping variable created from a predecessor variable should begin with the name of the variable being grouped e.g. AGEN, AGECAT</a:t>
            </a:r>
          </a:p>
        </p:txBody>
      </p:sp>
      <p:grpSp>
        <p:nvGrpSpPr>
          <p:cNvPr id="8" name="Group 7"/>
          <p:cNvGrpSpPr/>
          <p:nvPr/>
        </p:nvGrpSpPr>
        <p:grpSpPr>
          <a:xfrm>
            <a:off x="420381" y="788277"/>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a:solidFill>
                    <a:schemeClr val="bg1"/>
                  </a:solidFill>
                </a:rPr>
                <a:t>General Variable Conventions </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921406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ADaM variable Conventions</a:t>
            </a:r>
          </a:p>
        </p:txBody>
      </p:sp>
      <p:sp>
        <p:nvSpPr>
          <p:cNvPr id="6" name="Content Placeholder 5"/>
          <p:cNvSpPr>
            <a:spLocks noGrp="1"/>
          </p:cNvSpPr>
          <p:nvPr>
            <p:ph idx="1"/>
          </p:nvPr>
        </p:nvSpPr>
        <p:spPr/>
        <p:txBody>
          <a:bodyPr/>
          <a:lstStyle/>
          <a:p>
            <a:pPr lvl="1"/>
            <a:endParaRPr lang="en-US" dirty="0" smtClean="0"/>
          </a:p>
          <a:p>
            <a:pPr lvl="1"/>
            <a:endParaRPr lang="en-US" dirty="0" smtClean="0"/>
          </a:p>
          <a:p>
            <a:r>
              <a:rPr lang="en-US" dirty="0"/>
              <a:t>xx Parameter : The xx parameter represents a two-digit period. Valid values are 01–99 e.g. : TRTxxP etc.</a:t>
            </a:r>
          </a:p>
          <a:p>
            <a:r>
              <a:rPr lang="en-US" dirty="0"/>
              <a:t>y Parameter : The y parameter represents a single-digit grouping or category, an analysis criterion, or an analysis range. Valid values are 1–9 e.g. :SITEGRy etc.</a:t>
            </a:r>
          </a:p>
          <a:p>
            <a:r>
              <a:rPr lang="en-US" dirty="0"/>
              <a:t>zz Parameter : The zz parameter represents a two-digit index for the zzth record selection algorithm e.g. : ANLzzFL etc.</a:t>
            </a:r>
          </a:p>
        </p:txBody>
      </p:sp>
      <p:grpSp>
        <p:nvGrpSpPr>
          <p:cNvPr id="8" name="Group 7"/>
          <p:cNvGrpSpPr/>
          <p:nvPr/>
        </p:nvGrpSpPr>
        <p:grpSpPr>
          <a:xfrm>
            <a:off x="420381" y="788277"/>
            <a:ext cx="4246212" cy="548731"/>
            <a:chOff x="420381" y="1292773"/>
            <a:chExt cx="4246212" cy="548731"/>
          </a:xfrm>
        </p:grpSpPr>
        <p:sp>
          <p:nvSpPr>
            <p:cNvPr id="9" name="Flowchart: Stored Data 8"/>
            <p:cNvSpPr/>
            <p:nvPr/>
          </p:nvSpPr>
          <p:spPr>
            <a:xfrm rot="5400000">
              <a:off x="2293592" y="-446997"/>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1292773"/>
              <a:ext cx="4246212" cy="387156"/>
            </a:xfrm>
            <a:prstGeom prst="rect">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Variables with xx, y and zz parameters </a:t>
              </a:r>
              <a:endParaRPr lang="pt-BR" b="1" dirty="0">
                <a:solidFill>
                  <a:schemeClr val="bg1"/>
                </a:solidFill>
              </a:endParaRP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417921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Timing variable Conventions</a:t>
            </a:r>
          </a:p>
        </p:txBody>
      </p:sp>
      <p:sp>
        <p:nvSpPr>
          <p:cNvPr id="6" name="Content Placeholder 5"/>
          <p:cNvSpPr>
            <a:spLocks noGrp="1"/>
          </p:cNvSpPr>
          <p:nvPr>
            <p:ph idx="1"/>
          </p:nvPr>
        </p:nvSpPr>
        <p:spPr>
          <a:xfrm>
            <a:off x="403760" y="1224374"/>
            <a:ext cx="8511639" cy="1014330"/>
          </a:xfrm>
        </p:spPr>
        <p:txBody>
          <a:bodyPr/>
          <a:lstStyle/>
          <a:p>
            <a:r>
              <a:rPr lang="en-US" sz="1300" dirty="0"/>
              <a:t>DT are numeric dates</a:t>
            </a:r>
          </a:p>
          <a:p>
            <a:r>
              <a:rPr lang="en-US" sz="1300" dirty="0"/>
              <a:t>DTM are numeric datetimes</a:t>
            </a:r>
          </a:p>
          <a:p>
            <a:r>
              <a:rPr lang="en-US" sz="1300" dirty="0"/>
              <a:t>TM are numeric times</a:t>
            </a:r>
          </a:p>
          <a:p>
            <a:r>
              <a:rPr lang="en-US" sz="1300" dirty="0"/>
              <a:t>DY are relative day variables</a:t>
            </a:r>
          </a:p>
        </p:txBody>
      </p:sp>
      <p:grpSp>
        <p:nvGrpSpPr>
          <p:cNvPr id="2" name="Group 1"/>
          <p:cNvGrpSpPr/>
          <p:nvPr/>
        </p:nvGrpSpPr>
        <p:grpSpPr>
          <a:xfrm>
            <a:off x="420381" y="788277"/>
            <a:ext cx="4246212" cy="548731"/>
            <a:chOff x="420381" y="788277"/>
            <a:chExt cx="4246212" cy="548731"/>
          </a:xfrm>
        </p:grpSpPr>
        <p:sp>
          <p:nvSpPr>
            <p:cNvPr id="9" name="Flowchart: Stored Data 8"/>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0" name="Rectangle 9"/>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Variables with names ending in </a:t>
              </a:r>
              <a:endParaRPr lang="pt-BR" b="1" dirty="0">
                <a:solidFill>
                  <a:schemeClr val="bg1"/>
                </a:solidFill>
              </a:endParaRPr>
            </a:p>
          </p:txBody>
        </p:sp>
      </p:grpSp>
      <p:sp>
        <p:nvSpPr>
          <p:cNvPr id="12" name="Content Placeholder 5"/>
          <p:cNvSpPr txBox="1">
            <a:spLocks/>
          </p:cNvSpPr>
          <p:nvPr/>
        </p:nvSpPr>
        <p:spPr>
          <a:xfrm>
            <a:off x="403760" y="2821945"/>
            <a:ext cx="8511639" cy="408506"/>
          </a:xfrm>
          <a:prstGeom prst="rect">
            <a:avLst/>
          </a:prstGeom>
        </p:spPr>
        <p:txBody>
          <a:bodyPr vert="horz" lIns="68580" tIns="34290" rIns="68580" bIns="34290" rtlCol="0">
            <a:noAutofit/>
          </a:bodyPr>
          <a:lstStyle>
            <a:lvl1pPr marL="257175" indent="-257175" algn="l" defTabSz="685800" rtl="0" eaLnBrk="1" latinLnBrk="0" hangingPunct="1">
              <a:spcBef>
                <a:spcPct val="20000"/>
              </a:spcBef>
              <a:buClr>
                <a:srgbClr val="595959"/>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595959"/>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595959"/>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595959"/>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dirty="0" smtClean="0"/>
              <a:t>A ‘S’ </a:t>
            </a:r>
            <a:r>
              <a:rPr lang="en-US" sz="1300" dirty="0"/>
              <a:t>followed by the two characters indicating the type of timing (e.g., SDT, STM)</a:t>
            </a:r>
          </a:p>
        </p:txBody>
      </p:sp>
      <p:grpSp>
        <p:nvGrpSpPr>
          <p:cNvPr id="13" name="Group 12"/>
          <p:cNvGrpSpPr/>
          <p:nvPr/>
        </p:nvGrpSpPr>
        <p:grpSpPr>
          <a:xfrm>
            <a:off x="420381" y="2385848"/>
            <a:ext cx="4246212" cy="548731"/>
            <a:chOff x="420381" y="788277"/>
            <a:chExt cx="4246212" cy="548731"/>
          </a:xfrm>
        </p:grpSpPr>
        <p:sp>
          <p:nvSpPr>
            <p:cNvPr id="14" name="Flowchart: Stored Data 13"/>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Names of timing start variables end with</a:t>
              </a:r>
              <a:endParaRPr lang="pt-BR" b="1" dirty="0">
                <a:solidFill>
                  <a:schemeClr val="bg1"/>
                </a:solidFill>
              </a:endParaRPr>
            </a:p>
          </p:txBody>
        </p:sp>
      </p:grpSp>
      <p:sp>
        <p:nvSpPr>
          <p:cNvPr id="16" name="Content Placeholder 5"/>
          <p:cNvSpPr txBox="1">
            <a:spLocks/>
          </p:cNvSpPr>
          <p:nvPr/>
        </p:nvSpPr>
        <p:spPr>
          <a:xfrm>
            <a:off x="403760" y="3767878"/>
            <a:ext cx="8511639" cy="408506"/>
          </a:xfrm>
          <a:prstGeom prst="rect">
            <a:avLst/>
          </a:prstGeom>
        </p:spPr>
        <p:txBody>
          <a:bodyPr vert="horz" lIns="68580" tIns="34290" rIns="68580" bIns="34290" rtlCol="0">
            <a:noAutofit/>
          </a:bodyPr>
          <a:lstStyle>
            <a:lvl1pPr marL="257175" indent="-257175" algn="l" defTabSz="685800" rtl="0" eaLnBrk="1" latinLnBrk="0" hangingPunct="1">
              <a:spcBef>
                <a:spcPct val="20000"/>
              </a:spcBef>
              <a:buClr>
                <a:srgbClr val="595959"/>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595959"/>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595959"/>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595959"/>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dirty="0" smtClean="0"/>
              <a:t>An ‘E’ </a:t>
            </a:r>
            <a:r>
              <a:rPr lang="en-US" sz="1300" dirty="0"/>
              <a:t>followed by the two characters indicating the type of timing (e.g., EDT, ETM) </a:t>
            </a:r>
          </a:p>
        </p:txBody>
      </p:sp>
      <p:grpSp>
        <p:nvGrpSpPr>
          <p:cNvPr id="17" name="Group 16"/>
          <p:cNvGrpSpPr/>
          <p:nvPr/>
        </p:nvGrpSpPr>
        <p:grpSpPr>
          <a:xfrm>
            <a:off x="420381" y="3331781"/>
            <a:ext cx="4246212" cy="548731"/>
            <a:chOff x="420381" y="788277"/>
            <a:chExt cx="4246212" cy="548731"/>
          </a:xfrm>
        </p:grpSpPr>
        <p:sp>
          <p:nvSpPr>
            <p:cNvPr id="18" name="Flowchart: Stored Data 17"/>
            <p:cNvSpPr/>
            <p:nvPr/>
          </p:nvSpPr>
          <p:spPr>
            <a:xfrm rot="5400000">
              <a:off x="2293592" y="-951493"/>
              <a:ext cx="499790" cy="4077212"/>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20381" y="788277"/>
              <a:ext cx="4246212" cy="38715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Names of timing end variables end with</a:t>
              </a:r>
              <a:endParaRPr lang="pt-BR" b="1" dirty="0">
                <a:solidFill>
                  <a:schemeClr val="bg1"/>
                </a:solidFill>
              </a:endParaRPr>
            </a:p>
          </p:txBody>
        </p:sp>
      </p:grpSp>
      <p:sp>
        <p:nvSpPr>
          <p:cNvPr id="2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478710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179115"/>
            <a:ext cx="5775230" cy="3172697"/>
          </a:xfrm>
          <a:prstGeom prst="rect">
            <a:avLst/>
          </a:prstGeom>
          <a:solidFill>
            <a:srgbClr val="6DCFF6"/>
          </a:solidFill>
          <a:ln w="12700">
            <a:solidFill>
              <a:srgbClr val="6DCFF6"/>
            </a:solidFill>
            <a:miter lim="800000"/>
            <a:headEnd/>
            <a:tailEnd/>
          </a:ln>
        </p:spPr>
        <p:txBody>
          <a:bodyPr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p:txBody>
          <a:bodyPr>
            <a:normAutofit/>
          </a:bodyPr>
          <a:lstStyle/>
          <a:p>
            <a:r>
              <a:rPr lang="en-US" dirty="0"/>
              <a:t>Confidentiality </a:t>
            </a:r>
            <a:r>
              <a:rPr lang="en-US" dirty="0" smtClean="0"/>
              <a:t>Statement</a:t>
            </a:r>
            <a:endParaRPr lang="en-US" dirty="0"/>
          </a:p>
        </p:txBody>
      </p:sp>
      <p:sp>
        <p:nvSpPr>
          <p:cNvPr id="10" name="Content Placeholder 2"/>
          <p:cNvSpPr>
            <a:spLocks noGrp="1"/>
          </p:cNvSpPr>
          <p:nvPr>
            <p:ph idx="1"/>
          </p:nvPr>
        </p:nvSpPr>
        <p:spPr>
          <a:xfrm>
            <a:off x="3009541" y="976734"/>
            <a:ext cx="5905859" cy="3275146"/>
          </a:xfrm>
          <a:solidFill>
            <a:schemeClr val="bg1">
              <a:lumMod val="95000"/>
            </a:schemeClr>
          </a:solidFill>
          <a:ln w="12700">
            <a:solidFill>
              <a:srgbClr val="6DCFF6"/>
            </a:solidFill>
            <a:miter lim="800000"/>
            <a:headEnd/>
            <a:tailEnd/>
          </a:ln>
        </p:spPr>
        <p:txBody>
          <a:bodyPr vert="horz" lIns="205740" tIns="34290" rIns="205740" bIns="34290" rtlCol="0" anchor="ctr">
            <a:noAutofit/>
          </a:bodyP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a:t>
            </a:r>
            <a:r>
              <a:rPr lang="en-US" altLang="en-US" sz="900" dirty="0"/>
              <a:t> endeavours </a:t>
            </a:r>
            <a:r>
              <a:rPr lang="en-US" altLang="en-US" sz="900" dirty="0"/>
              <a:t>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a:t>
            </a:r>
            <a:r>
              <a:rPr lang="en-US" altLang="en-US" sz="900" dirty="0"/>
              <a:t>2017 </a:t>
            </a:r>
            <a:r>
              <a:rPr lang="en-US" altLang="en-US" sz="900" dirty="0"/>
              <a:t>-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1571" y="671240"/>
            <a:ext cx="697892" cy="69789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27" y="1512831"/>
            <a:ext cx="1993015" cy="2093778"/>
          </a:xfrm>
          <a:prstGeom prst="rect">
            <a:avLst/>
          </a:prstGeom>
        </p:spPr>
      </p:pic>
      <p:cxnSp>
        <p:nvCxnSpPr>
          <p:cNvPr id="4" name="Straight Connector 3"/>
          <p:cNvCxnSpPr/>
          <p:nvPr/>
        </p:nvCxnSpPr>
        <p:spPr>
          <a:xfrm>
            <a:off x="2500313" y="829865"/>
            <a:ext cx="0" cy="376655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 Placeholder 4"/>
          <p:cNvSpPr txBox="1">
            <a:spLocks noGrp="1"/>
          </p:cNvSpPr>
          <p:nvPr>
            <p:ph type="body" sz="quarter" idx="4294967295"/>
          </p:nvPr>
        </p:nvSpPr>
        <p:spPr>
          <a:xfrm>
            <a:off x="4297666" y="4896639"/>
            <a:ext cx="2430780" cy="213496"/>
          </a:xfrm>
          <a:prstGeom prst="rect">
            <a:avLst/>
          </a:prstGeom>
        </p:spPr>
        <p:txBody>
          <a:bodyPr>
            <a:normAutofit fontScale="92500" lnSpcReduction="2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indent="0" algn="ctr">
              <a:buNone/>
            </a:pP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3897729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Flag and </a:t>
            </a:r>
            <a:r>
              <a:rPr lang="en-US" dirty="0"/>
              <a:t>Group variables</a:t>
            </a:r>
          </a:p>
        </p:txBody>
      </p:sp>
      <p:sp>
        <p:nvSpPr>
          <p:cNvPr id="5" name="Content Placeholder 4"/>
          <p:cNvSpPr>
            <a:spLocks noGrp="1"/>
          </p:cNvSpPr>
          <p:nvPr>
            <p:ph idx="1"/>
          </p:nvPr>
        </p:nvSpPr>
        <p:spPr/>
        <p:txBody>
          <a:bodyPr/>
          <a:lstStyle/>
          <a:p>
            <a:r>
              <a:rPr lang="en-US" dirty="0"/>
              <a:t>Subject level population flags in the analysis datasets end in </a:t>
            </a:r>
            <a:r>
              <a:rPr lang="en-US" u="sng" dirty="0"/>
              <a:t>FL and FN </a:t>
            </a:r>
            <a:r>
              <a:rPr lang="en-US" dirty="0"/>
              <a:t>(Character and Numeric); values (Yes, No and 1, 0)</a:t>
            </a:r>
          </a:p>
          <a:p>
            <a:r>
              <a:rPr lang="en-US" dirty="0"/>
              <a:t>Parameter level population flags end in </a:t>
            </a:r>
            <a:r>
              <a:rPr lang="en-US" u="sng" dirty="0"/>
              <a:t>PFL and PFN </a:t>
            </a:r>
            <a:r>
              <a:rPr lang="en-US" dirty="0"/>
              <a:t>; values (Yes,1) null records not included</a:t>
            </a:r>
          </a:p>
          <a:p>
            <a:r>
              <a:rPr lang="en-US" dirty="0"/>
              <a:t>Record level population flags end in </a:t>
            </a:r>
            <a:r>
              <a:rPr lang="en-US" u="sng" dirty="0"/>
              <a:t>RFL and RFN</a:t>
            </a:r>
            <a:r>
              <a:rPr lang="en-US" dirty="0"/>
              <a:t>; values (Yes,1) null records not included</a:t>
            </a:r>
          </a:p>
          <a:p>
            <a:r>
              <a:rPr lang="en-US" dirty="0"/>
              <a:t>Date time imputation flags end in F</a:t>
            </a:r>
          </a:p>
          <a:p>
            <a:pPr lvl="1"/>
            <a:r>
              <a:rPr lang="en-US" dirty="0"/>
              <a:t>*DTF represent Date imputation flags</a:t>
            </a:r>
          </a:p>
          <a:p>
            <a:pPr lvl="1"/>
            <a:r>
              <a:rPr lang="en-US" dirty="0"/>
              <a:t>*TMF represent Time imputation flags</a:t>
            </a:r>
          </a:p>
          <a:p>
            <a:pPr lvl="1"/>
            <a:r>
              <a:rPr lang="en-US" dirty="0"/>
              <a:t>Both *DTF and *TMF describe the level of imputation</a:t>
            </a:r>
          </a:p>
          <a:p>
            <a:pPr lvl="1"/>
            <a:r>
              <a:rPr lang="en-US" dirty="0"/>
              <a:t>*DTF can take values Blank, D, M, Y</a:t>
            </a:r>
          </a:p>
          <a:p>
            <a:pPr lvl="1"/>
            <a:r>
              <a:rPr lang="en-US" dirty="0"/>
              <a:t>*TMF can take values H, M, </a:t>
            </a:r>
            <a:r>
              <a:rPr lang="en-US" dirty="0" smtClean="0"/>
              <a:t>S</a:t>
            </a:r>
            <a:endParaRPr lang="en-US"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19558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Fragments</a:t>
            </a:r>
          </a:p>
        </p:txBody>
      </p:sp>
      <p:graphicFrame>
        <p:nvGraphicFramePr>
          <p:cNvPr id="6" name="Table 5"/>
          <p:cNvGraphicFramePr>
            <a:graphicFrameLocks noGrp="1"/>
          </p:cNvGraphicFramePr>
          <p:nvPr>
            <p:extLst>
              <p:ext uri="{D42A27DB-BD31-4B8C-83A1-F6EECF244321}">
                <p14:modId xmlns:p14="http://schemas.microsoft.com/office/powerpoint/2010/main" val="328012581"/>
              </p:ext>
            </p:extLst>
          </p:nvPr>
        </p:nvGraphicFramePr>
        <p:xfrm>
          <a:off x="683610" y="851776"/>
          <a:ext cx="7776780" cy="3562353"/>
        </p:xfrm>
        <a:graphic>
          <a:graphicData uri="http://schemas.openxmlformats.org/drawingml/2006/table">
            <a:tbl>
              <a:tblPr>
                <a:tableStyleId>{793D81CF-94F2-401A-BA57-92F5A7B2D0C5}</a:tableStyleId>
              </a:tblPr>
              <a:tblGrid>
                <a:gridCol w="1033079"/>
                <a:gridCol w="6743701"/>
              </a:tblGrid>
              <a:tr h="216870">
                <a:tc>
                  <a:txBody>
                    <a:bodyPr/>
                    <a:lstStyle/>
                    <a:p>
                      <a:pPr marL="0" marR="0" algn="ctr">
                        <a:lnSpc>
                          <a:spcPct val="107000"/>
                        </a:lnSpc>
                        <a:spcBef>
                          <a:spcPts val="0"/>
                        </a:spcBef>
                        <a:spcAft>
                          <a:spcPts val="0"/>
                        </a:spcAft>
                      </a:pPr>
                      <a:r>
                        <a:rPr lang="en-US" sz="1400" b="1" dirty="0">
                          <a:solidFill>
                            <a:schemeClr val="bg1"/>
                          </a:solidFill>
                          <a:effectLst/>
                        </a:rPr>
                        <a:t>Fragments </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marL="0" marR="0" algn="ctr">
                        <a:lnSpc>
                          <a:spcPct val="107000"/>
                        </a:lnSpc>
                        <a:spcBef>
                          <a:spcPts val="0"/>
                        </a:spcBef>
                        <a:spcAft>
                          <a:spcPts val="0"/>
                        </a:spcAft>
                      </a:pPr>
                      <a:r>
                        <a:rPr lang="en-US" sz="1400" b="1" dirty="0">
                          <a:solidFill>
                            <a:schemeClr val="bg1"/>
                          </a:solidFill>
                          <a:effectLst/>
                        </a:rPr>
                        <a:t>Definition</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08756">
                <a:tc>
                  <a:txBody>
                    <a:bodyPr/>
                    <a:lstStyle/>
                    <a:p>
                      <a:pPr marL="0" marR="0">
                        <a:lnSpc>
                          <a:spcPct val="107000"/>
                        </a:lnSpc>
                        <a:spcBef>
                          <a:spcPts val="0"/>
                        </a:spcBef>
                        <a:spcAft>
                          <a:spcPts val="0"/>
                        </a:spcAft>
                      </a:pPr>
                      <a:r>
                        <a:rPr lang="en-US" sz="1400" dirty="0">
                          <a:effectLst/>
                        </a:rPr>
                        <a:t>BL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Baseline, position relative to type of variable. E.g. SBP01BL, SBP02BL Systolic blood pressure for two periods</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8756">
                <a:tc>
                  <a:txBody>
                    <a:bodyPr/>
                    <a:lstStyle/>
                    <a:p>
                      <a:pPr marL="0" marR="0">
                        <a:lnSpc>
                          <a:spcPct val="107000"/>
                        </a:lnSpc>
                        <a:spcBef>
                          <a:spcPts val="0"/>
                        </a:spcBef>
                        <a:spcAft>
                          <a:spcPts val="0"/>
                        </a:spcAft>
                      </a:pPr>
                      <a:r>
                        <a:rPr lang="en-US" sz="1400" dirty="0">
                          <a:effectLst/>
                        </a:rPr>
                        <a:t>CHG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Change, position relative to type of variable. E.g. SBP01CHG Systolic blood pressure change from baseline for period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FU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Follow-up, position relative to type of variable. E.g. FUENDT Follow-up end 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OT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On treatment, position relative to type of variable. E.g. ONTRTFL On treatment Flag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RU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Run-in, position relative to type of variable. E.g. RUSDT Run-in start date</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SC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Screening, position relative to type of variable. E.g. WEIGHTSC or WTSC </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180138">
                <a:tc>
                  <a:txBody>
                    <a:bodyPr/>
                    <a:lstStyle/>
                    <a:p>
                      <a:pPr marL="0" marR="0">
                        <a:lnSpc>
                          <a:spcPct val="107000"/>
                        </a:lnSpc>
                        <a:spcBef>
                          <a:spcPts val="0"/>
                        </a:spcBef>
                        <a:spcAft>
                          <a:spcPts val="0"/>
                        </a:spcAft>
                      </a:pPr>
                      <a:r>
                        <a:rPr lang="en-US" sz="1400" dirty="0">
                          <a:effectLst/>
                        </a:rPr>
                        <a:t>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Units, suffix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08756">
                <a:tc>
                  <a:txBody>
                    <a:bodyPr/>
                    <a:lstStyle/>
                    <a:p>
                      <a:pPr marL="0" marR="0">
                        <a:lnSpc>
                          <a:spcPct val="107000"/>
                        </a:lnSpc>
                        <a:spcBef>
                          <a:spcPts val="0"/>
                        </a:spcBef>
                        <a:spcAft>
                          <a:spcPts val="0"/>
                        </a:spcAft>
                      </a:pPr>
                      <a:r>
                        <a:rPr lang="en-US" sz="1400" dirty="0">
                          <a:effectLst/>
                        </a:rPr>
                        <a:t>WA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marL="0" marR="0">
                        <a:lnSpc>
                          <a:spcPct val="107000"/>
                        </a:lnSpc>
                        <a:spcBef>
                          <a:spcPts val="0"/>
                        </a:spcBef>
                        <a:spcAft>
                          <a:spcPts val="0"/>
                        </a:spcAft>
                      </a:pPr>
                      <a:r>
                        <a:rPr lang="en-US" sz="1400" dirty="0">
                          <a:effectLst/>
                        </a:rPr>
                        <a:t>Washout, position relative to type of variable. E.g. WA01SDT, WA01EDT, WA02SDT and WA02EDT Wash out start and end dates for two periods</a:t>
                      </a:r>
                      <a:endParaRPr lang="en-US" sz="2100" dirty="0">
                        <a:solidFill>
                          <a:srgbClr val="000000"/>
                        </a:solidFill>
                        <a:effectLst/>
                        <a:latin typeface="Times New Roman" panose="02020603050405020304" pitchFamily="18" charset="0"/>
                        <a:ea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bl>
          </a:graphicData>
        </a:graphic>
      </p:graphicFrame>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39833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421"/>
          <p:cNvGrpSpPr/>
          <p:nvPr/>
        </p:nvGrpSpPr>
        <p:grpSpPr>
          <a:xfrm>
            <a:off x="428625" y="601464"/>
            <a:ext cx="8677275" cy="516335"/>
            <a:chOff x="822783" y="1877996"/>
            <a:chExt cx="4905565" cy="817579"/>
          </a:xfrm>
        </p:grpSpPr>
        <p:sp>
          <p:nvSpPr>
            <p:cNvPr id="11" name="Rectangle 10"/>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p:cNvSpPr/>
            <p:nvPr/>
          </p:nvSpPr>
          <p:spPr>
            <a:xfrm>
              <a:off x="822783" y="1877996"/>
              <a:ext cx="4905565" cy="81757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p:cNvGrpSpPr/>
          <p:nvPr/>
        </p:nvGrpSpPr>
        <p:grpSpPr>
          <a:xfrm>
            <a:off x="396810" y="809295"/>
            <a:ext cx="159690" cy="180440"/>
            <a:chOff x="396810" y="746235"/>
            <a:chExt cx="159690" cy="180440"/>
          </a:xfrm>
        </p:grpSpPr>
        <p:sp>
          <p:nvSpPr>
            <p:cNvPr id="14" name="Isosceles Triangle 1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396810" y="1191722"/>
            <a:ext cx="159690" cy="180440"/>
            <a:chOff x="396810" y="746235"/>
            <a:chExt cx="159690" cy="180440"/>
          </a:xfrm>
        </p:grpSpPr>
        <p:sp>
          <p:nvSpPr>
            <p:cNvPr id="17" name="Isosceles Triangle 16"/>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a:t>ADaM Treatment Variables</a:t>
            </a:r>
          </a:p>
        </p:txBody>
      </p:sp>
      <p:sp>
        <p:nvSpPr>
          <p:cNvPr id="4" name="Content Placeholder 3"/>
          <p:cNvSpPr>
            <a:spLocks noGrp="1"/>
          </p:cNvSpPr>
          <p:nvPr>
            <p:ph idx="1"/>
          </p:nvPr>
        </p:nvSpPr>
        <p:spPr>
          <a:xfrm>
            <a:off x="750602" y="746235"/>
            <a:ext cx="8511639" cy="662125"/>
          </a:xfrm>
        </p:spPr>
        <p:txBody>
          <a:bodyPr/>
          <a:lstStyle/>
          <a:p>
            <a:pPr marL="0" indent="0">
              <a:buNone/>
            </a:pPr>
            <a:r>
              <a:rPr lang="en-US" dirty="0"/>
              <a:t>Treatment variables are required in all analysis datasets</a:t>
            </a:r>
          </a:p>
          <a:p>
            <a:pPr marL="0" indent="0">
              <a:lnSpc>
                <a:spcPct val="200000"/>
              </a:lnSpc>
              <a:spcBef>
                <a:spcPts val="0"/>
              </a:spcBef>
              <a:buNone/>
            </a:pPr>
            <a:r>
              <a:rPr lang="en-US" dirty="0"/>
              <a:t>Actual Treatment variables are required when they do not match with the planned </a:t>
            </a:r>
            <a:r>
              <a:rPr lang="en-US" dirty="0" smtClean="0"/>
              <a:t>treatment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1759289"/>
              </p:ext>
            </p:extLst>
          </p:nvPr>
        </p:nvGraphicFramePr>
        <p:xfrm>
          <a:off x="656897" y="1907076"/>
          <a:ext cx="7830207" cy="2171700"/>
        </p:xfrm>
        <a:graphic>
          <a:graphicData uri="http://schemas.openxmlformats.org/drawingml/2006/table">
            <a:tbl>
              <a:tblPr firstRow="1" bandRow="1"/>
              <a:tblGrid>
                <a:gridCol w="1280481"/>
                <a:gridCol w="1714968"/>
                <a:gridCol w="714569"/>
                <a:gridCol w="4120189"/>
              </a:tblGrid>
              <a:tr h="121497">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Variable Name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Label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Type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c>
                  <a:txBody>
                    <a:bodyPr/>
                    <a:lstStyle/>
                    <a:p>
                      <a:pPr marL="0" marR="0" lvl="0" indent="0" algn="ctr" rtl="0" hangingPunct="0">
                        <a:lnSpc>
                          <a:spcPct val="100000"/>
                        </a:lnSpc>
                        <a:spcBef>
                          <a:spcPts val="0"/>
                        </a:spcBef>
                        <a:spcAft>
                          <a:spcPts val="0"/>
                        </a:spcAft>
                        <a:buNone/>
                        <a:tabLst/>
                      </a:pPr>
                      <a:r>
                        <a:rPr lang="en-US" sz="1200" b="1" i="0" u="none" strike="noStrike" kern="1200" dirty="0">
                          <a:ln>
                            <a:noFill/>
                          </a:ln>
                          <a:solidFill>
                            <a:schemeClr val="bg1"/>
                          </a:solidFill>
                          <a:latin typeface="+mn-lt"/>
                          <a:ea typeface="Microsoft YaHei" pitchFamily="2"/>
                          <a:cs typeface="Mangal" pitchFamily="2"/>
                        </a:rPr>
                        <a:t>Source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0B0F0"/>
                    </a:solidFill>
                  </a:tcPr>
                </a:tc>
              </a:tr>
              <a:tr h="119013">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Planned Treatment</a:t>
                      </a:r>
                    </a:p>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for Period xx</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Char</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 might be derived from the SDTM DM variable ARM. At least TRT01P is required</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0036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TRTxxPN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Planned Treatment for Period xx (N)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Num</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The numeric code variable for TRTxxP. One-to-one mapping to TRTxxP within a study</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4262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Actual Treatment</a:t>
                      </a:r>
                    </a:p>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for Period xx</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Char</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Subject-level identifier that represents the actual treatment for the subject for period xx. Required when actual treatment does not match planned.</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r h="100367">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Actual Treatment for Period xx (N)</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Num</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c>
                  <a:txBody>
                    <a:bodyPr/>
                    <a:lstStyle/>
                    <a:p>
                      <a:pPr marL="0" marR="0" lvl="0" indent="0" rtl="0" hangingPunct="0">
                        <a:lnSpc>
                          <a:spcPct val="100000"/>
                        </a:lnSpc>
                        <a:spcBef>
                          <a:spcPts val="0"/>
                        </a:spcBef>
                        <a:spcAft>
                          <a:spcPts val="0"/>
                        </a:spcAft>
                        <a:buNone/>
                        <a:tabLst/>
                      </a:pPr>
                      <a:r>
                        <a:rPr lang="en-US" sz="1200" b="0" i="0" u="none" strike="noStrike" kern="1200" dirty="0">
                          <a:ln>
                            <a:noFill/>
                          </a:ln>
                          <a:latin typeface="+mn-lt"/>
                          <a:ea typeface="Microsoft YaHei" pitchFamily="2"/>
                          <a:cs typeface="Mangal" pitchFamily="2"/>
                        </a:rPr>
                        <a:t>TRTxxAN Actual Treatment for Period xx (N).  One-to-one mapping to TRTxxA within a study</a:t>
                      </a:r>
                    </a:p>
                  </a:txBody>
                  <a:tcPr marL="68580" marR="68580" marT="34290" marB="34290">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C1EFFF"/>
                    </a:solidFill>
                  </a:tcPr>
                </a:tc>
              </a:tr>
            </a:tbl>
          </a:graphicData>
        </a:graphic>
      </p:graphicFrame>
      <p:sp>
        <p:nvSpPr>
          <p:cNvPr id="1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6179400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 Common Variables</a:t>
            </a:r>
          </a:p>
        </p:txBody>
      </p:sp>
      <p:grpSp>
        <p:nvGrpSpPr>
          <p:cNvPr id="4" name="Group 3"/>
          <p:cNvGrpSpPr/>
          <p:nvPr/>
        </p:nvGrpSpPr>
        <p:grpSpPr>
          <a:xfrm>
            <a:off x="492619" y="1366345"/>
            <a:ext cx="8158762" cy="2395670"/>
            <a:chOff x="492619" y="1838621"/>
            <a:chExt cx="8158762" cy="1451118"/>
          </a:xfrm>
        </p:grpSpPr>
        <p:sp>
          <p:nvSpPr>
            <p:cNvPr id="10" name="Rectangle 9"/>
            <p:cNvSpPr/>
            <p:nvPr/>
          </p:nvSpPr>
          <p:spPr>
            <a:xfrm>
              <a:off x="492619" y="1876448"/>
              <a:ext cx="1620580" cy="1413289"/>
            </a:xfrm>
            <a:prstGeom prst="rect">
              <a:avLst/>
            </a:prstGeom>
            <a:solidFill>
              <a:srgbClr val="F9DBE8"/>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800" b="1" dirty="0" smtClean="0">
                  <a:solidFill>
                    <a:srgbClr val="000000"/>
                  </a:solidFill>
                  <a:latin typeface="+mj-lt"/>
                  <a:cs typeface="Arial" panose="020B0604020202020204" pitchFamily="34" charset="0"/>
                </a:rPr>
                <a:t>Identifiers</a:t>
              </a:r>
            </a:p>
            <a:p>
              <a:pPr algn="ctr">
                <a:defRPr/>
              </a:pPr>
              <a:r>
                <a:rPr lang="en-IN" sz="1800" b="1" dirty="0" smtClean="0">
                  <a:solidFill>
                    <a:srgbClr val="000000"/>
                  </a:solidFill>
                  <a:latin typeface="+mj-lt"/>
                  <a:cs typeface="Arial" panose="020B0604020202020204" pitchFamily="34" charset="0"/>
                </a:rPr>
                <a:t>USUBJID</a:t>
              </a:r>
              <a:r>
                <a:rPr lang="en-IN" sz="1800" b="1" dirty="0">
                  <a:solidFill>
                    <a:srgbClr val="000000"/>
                  </a:solidFill>
                  <a:latin typeface="+mj-lt"/>
                  <a:cs typeface="Arial" panose="020B0604020202020204" pitchFamily="34" charset="0"/>
                </a:rPr>
                <a:t>,  STUDYID</a:t>
              </a:r>
            </a:p>
          </p:txBody>
        </p:sp>
        <p:sp>
          <p:nvSpPr>
            <p:cNvPr id="11" name="Freeform 10"/>
            <p:cNvSpPr/>
            <p:nvPr/>
          </p:nvSpPr>
          <p:spPr>
            <a:xfrm>
              <a:off x="1085801" y="1847996"/>
              <a:ext cx="1089406" cy="950058"/>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2" name="Rectangle 11"/>
            <p:cNvSpPr/>
            <p:nvPr/>
          </p:nvSpPr>
          <p:spPr>
            <a:xfrm>
              <a:off x="2113198" y="1876448"/>
              <a:ext cx="1620581" cy="1413289"/>
            </a:xfrm>
            <a:prstGeom prst="rect">
              <a:avLst/>
            </a:prstGeom>
            <a:solidFill>
              <a:srgbClr val="CCE8AE"/>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800" b="1" dirty="0">
                  <a:solidFill>
                    <a:srgbClr val="000000"/>
                  </a:solidFill>
                  <a:latin typeface="+mj-lt"/>
                  <a:cs typeface="Arial" panose="020B0604020202020204" pitchFamily="34" charset="0"/>
                </a:rPr>
                <a:t>Demographic Variables e.g. AGE, RACE, SEX etc.</a:t>
              </a:r>
            </a:p>
          </p:txBody>
        </p:sp>
        <p:sp>
          <p:nvSpPr>
            <p:cNvPr id="13" name="Freeform 12"/>
            <p:cNvSpPr/>
            <p:nvPr/>
          </p:nvSpPr>
          <p:spPr>
            <a:xfrm>
              <a:off x="2695631" y="1847996"/>
              <a:ext cx="1089406" cy="950058"/>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4" name="Rectangle 13"/>
            <p:cNvSpPr/>
            <p:nvPr/>
          </p:nvSpPr>
          <p:spPr>
            <a:xfrm>
              <a:off x="3733779" y="1876449"/>
              <a:ext cx="1620581" cy="1413290"/>
            </a:xfrm>
            <a:prstGeom prst="rect">
              <a:avLst/>
            </a:prstGeom>
            <a:solidFill>
              <a:srgbClr val="F9DB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sz="1800" b="1" dirty="0">
                  <a:solidFill>
                    <a:srgbClr val="000000"/>
                  </a:solidFill>
                  <a:latin typeface="+mj-lt"/>
                  <a:cs typeface="Arial" panose="020B0604020202020204" pitchFamily="34" charset="0"/>
                </a:rPr>
                <a:t>Population Flags e.g. ITTFL, SAFFL, FASFL etc.</a:t>
              </a:r>
              <a:endParaRPr lang="en-IN" sz="1800" b="1" dirty="0">
                <a:solidFill>
                  <a:srgbClr val="000000"/>
                </a:solidFill>
                <a:latin typeface="+mj-lt"/>
                <a:cs typeface="Arial" panose="020B0604020202020204" pitchFamily="34" charset="0"/>
              </a:endParaRPr>
            </a:p>
          </p:txBody>
        </p:sp>
        <p:sp>
          <p:nvSpPr>
            <p:cNvPr id="15" name="Freeform 14"/>
            <p:cNvSpPr/>
            <p:nvPr/>
          </p:nvSpPr>
          <p:spPr>
            <a:xfrm>
              <a:off x="4319950"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18" name="Rectangle 17"/>
            <p:cNvSpPr/>
            <p:nvPr/>
          </p:nvSpPr>
          <p:spPr>
            <a:xfrm>
              <a:off x="5354360" y="1876449"/>
              <a:ext cx="1620581" cy="1413290"/>
            </a:xfrm>
            <a:prstGeom prst="rect">
              <a:avLst/>
            </a:prstGeom>
            <a:solidFill>
              <a:srgbClr val="CCE8AE"/>
            </a:solidFill>
            <a:ln w="9525">
              <a:noFill/>
            </a:ln>
            <a:effectLst>
              <a:innerShdw blurRad="254000" dist="2540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000000"/>
                  </a:solidFill>
                  <a:latin typeface="+mj-lt"/>
                  <a:cs typeface="Arial" panose="020B0604020202020204" pitchFamily="34" charset="0"/>
                </a:rPr>
                <a:t>Baseline Flag variable i.e. ABLFL</a:t>
              </a:r>
            </a:p>
          </p:txBody>
        </p:sp>
        <p:sp>
          <p:nvSpPr>
            <p:cNvPr id="19" name="Freeform 18"/>
            <p:cNvSpPr/>
            <p:nvPr/>
          </p:nvSpPr>
          <p:spPr>
            <a:xfrm>
              <a:off x="5940530"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sp>
          <p:nvSpPr>
            <p:cNvPr id="21" name="Rectangle 20"/>
            <p:cNvSpPr/>
            <p:nvPr/>
          </p:nvSpPr>
          <p:spPr>
            <a:xfrm>
              <a:off x="6975803" y="1876449"/>
              <a:ext cx="1620581" cy="1413290"/>
            </a:xfrm>
            <a:prstGeom prst="rect">
              <a:avLst/>
            </a:prstGeom>
            <a:solidFill>
              <a:srgbClr val="F9DBE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IN" sz="1800" b="1" dirty="0">
                  <a:solidFill>
                    <a:srgbClr val="000000"/>
                  </a:solidFill>
                  <a:latin typeface="+mj-lt"/>
                  <a:cs typeface="Arial" panose="020B0604020202020204" pitchFamily="34" charset="0"/>
                </a:rPr>
                <a:t>Treatment Variables e.g. TRTxxP, TRTxxA</a:t>
              </a:r>
            </a:p>
          </p:txBody>
        </p:sp>
        <p:sp>
          <p:nvSpPr>
            <p:cNvPr id="22" name="Freeform 21"/>
            <p:cNvSpPr/>
            <p:nvPr/>
          </p:nvSpPr>
          <p:spPr>
            <a:xfrm>
              <a:off x="7561974" y="1838621"/>
              <a:ext cx="1089407" cy="950059"/>
            </a:xfrm>
            <a:custGeom>
              <a:avLst/>
              <a:gdLst>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0 w 1914525"/>
                <a:gd name="connsiteY5" fmla="*/ 364381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534661 w 1914525"/>
                <a:gd name="connsiteY3" fmla="*/ 1914525 h 1914525"/>
                <a:gd name="connsiteX4" fmla="*/ 1534661 w 1914525"/>
                <a:gd name="connsiteY4" fmla="*/ 364381 h 1914525"/>
                <a:gd name="connsiteX5" fmla="*/ 27030 w 1914525"/>
                <a:gd name="connsiteY5" fmla="*/ 202198 h 1914525"/>
                <a:gd name="connsiteX6" fmla="*/ 0 w 1914525"/>
                <a:gd name="connsiteY6" fmla="*/ 0 h 1914525"/>
                <a:gd name="connsiteX0" fmla="*/ 0 w 1914525"/>
                <a:gd name="connsiteY0" fmla="*/ 0 h 1914525"/>
                <a:gd name="connsiteX1" fmla="*/ 1914525 w 1914525"/>
                <a:gd name="connsiteY1" fmla="*/ 0 h 1914525"/>
                <a:gd name="connsiteX2" fmla="*/ 1914525 w 1914525"/>
                <a:gd name="connsiteY2" fmla="*/ 1914525 h 1914525"/>
                <a:gd name="connsiteX3" fmla="*/ 1737390 w 1914525"/>
                <a:gd name="connsiteY3" fmla="*/ 1901010 h 1914525"/>
                <a:gd name="connsiteX4" fmla="*/ 1534661 w 1914525"/>
                <a:gd name="connsiteY4" fmla="*/ 364381 h 1914525"/>
                <a:gd name="connsiteX5" fmla="*/ 27030 w 1914525"/>
                <a:gd name="connsiteY5" fmla="*/ 202198 h 1914525"/>
                <a:gd name="connsiteX6" fmla="*/ 0 w 1914525"/>
                <a:gd name="connsiteY6"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4525" h="1914525">
                  <a:moveTo>
                    <a:pt x="0" y="0"/>
                  </a:moveTo>
                  <a:lnTo>
                    <a:pt x="1914525" y="0"/>
                  </a:lnTo>
                  <a:lnTo>
                    <a:pt x="1914525" y="1914525"/>
                  </a:lnTo>
                  <a:lnTo>
                    <a:pt x="1737390" y="1901010"/>
                  </a:lnTo>
                  <a:lnTo>
                    <a:pt x="1534661" y="364381"/>
                  </a:lnTo>
                  <a:lnTo>
                    <a:pt x="27030" y="202198"/>
                  </a:lnTo>
                  <a:lnTo>
                    <a:pt x="0" y="0"/>
                  </a:lnTo>
                  <a:close/>
                </a:path>
              </a:pathLst>
            </a:custGeom>
            <a:gradFill flip="none" rotWithShape="1">
              <a:gsLst>
                <a:gs pos="0">
                  <a:schemeClr val="tx1">
                    <a:alpha val="50000"/>
                  </a:schemeClr>
                </a:gs>
                <a:gs pos="51000">
                  <a:srgbClr val="000000">
                    <a:alpha val="0"/>
                  </a:srgbClr>
                </a:gs>
              </a:gsLst>
              <a:path path="circle">
                <a:fillToRect l="100000" b="100000"/>
              </a:path>
              <a:tileRect t="-100000" r="-100000"/>
            </a:gradFill>
            <a:ln w="952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mj-lt"/>
              </a:endParaRPr>
            </a:p>
          </p:txBody>
        </p:sp>
      </p:grpSp>
      <p:sp>
        <p:nvSpPr>
          <p:cNvPr id="1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618232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a:xfrm>
            <a:off x="1371600" y="3655314"/>
            <a:ext cx="6507126" cy="397764"/>
          </a:xfrm>
        </p:spPr>
        <p:txBody>
          <a:bodyPr/>
          <a:lstStyle/>
          <a:p>
            <a:r>
              <a:rPr lang="en-US" dirty="0" smtClean="0"/>
              <a:t>Navigating through </a:t>
            </a:r>
            <a:r>
              <a:rPr lang="en-US" dirty="0" err="1" smtClean="0"/>
              <a:t>ADaM</a:t>
            </a:r>
            <a:r>
              <a:rPr lang="en-US" dirty="0" smtClean="0"/>
              <a:t> IG </a:t>
            </a:r>
            <a:endParaRPr lang="en-US" dirty="0"/>
          </a:p>
        </p:txBody>
      </p:sp>
      <p:sp>
        <p:nvSpPr>
          <p:cNvPr id="4" name="Text Placeholder 3"/>
          <p:cNvSpPr>
            <a:spLocks noGrp="1"/>
          </p:cNvSpPr>
          <p:nvPr>
            <p:ph type="body" sz="quarter" idx="10"/>
          </p:nvPr>
        </p:nvSpPr>
        <p:spPr/>
        <p:txBody>
          <a:bodyPr/>
          <a:lstStyle/>
          <a:p>
            <a:r>
              <a:rPr lang="en-US" dirty="0" smtClean="0"/>
              <a:t>November 1,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871346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ADaM</a:t>
            </a:r>
            <a:r>
              <a:rPr lang="en-US" dirty="0" smtClean="0"/>
              <a:t> IG</a:t>
            </a:r>
            <a:endParaRPr lang="en-US" dirty="0"/>
          </a:p>
        </p:txBody>
      </p:sp>
      <p:pic>
        <p:nvPicPr>
          <p:cNvPr id="5" name="Picture 4"/>
          <p:cNvPicPr>
            <a:picLocks noChangeAspect="1"/>
          </p:cNvPicPr>
          <p:nvPr/>
        </p:nvPicPr>
        <p:blipFill>
          <a:blip r:embed="rId3"/>
          <a:stretch>
            <a:fillRect/>
          </a:stretch>
        </p:blipFill>
        <p:spPr>
          <a:xfrm>
            <a:off x="724395" y="806328"/>
            <a:ext cx="7927283" cy="3836923"/>
          </a:xfrm>
          <a:prstGeom prst="rect">
            <a:avLst/>
          </a:prstGeom>
        </p:spPr>
      </p:pic>
      <p:graphicFrame>
        <p:nvGraphicFramePr>
          <p:cNvPr id="7" name="Object 6"/>
          <p:cNvGraphicFramePr>
            <a:graphicFrameLocks noChangeAspect="1"/>
          </p:cNvGraphicFramePr>
          <p:nvPr/>
        </p:nvGraphicFramePr>
        <p:xfrm>
          <a:off x="8000999" y="4117540"/>
          <a:ext cx="914400" cy="771525"/>
        </p:xfrm>
        <a:graphic>
          <a:graphicData uri="http://schemas.openxmlformats.org/presentationml/2006/ole">
            <mc:AlternateContent xmlns:mc="http://schemas.openxmlformats.org/markup-compatibility/2006">
              <mc:Choice xmlns:v="urn:schemas-microsoft-com:vml" Requires="v">
                <p:oleObj spid="_x0000_s2062" name="Acrobat Document" showAsIcon="1" r:id="rId4" imgW="914400" imgH="771480" progId="AcroExch.Document.11">
                  <p:embed/>
                </p:oleObj>
              </mc:Choice>
              <mc:Fallback>
                <p:oleObj name="Acrobat Document" showAsIcon="1" r:id="rId4" imgW="914400" imgH="771480" progId="AcroExch.Document.11">
                  <p:embed/>
                  <p:pic>
                    <p:nvPicPr>
                      <p:cNvPr id="0" name=""/>
                      <p:cNvPicPr/>
                      <p:nvPr/>
                    </p:nvPicPr>
                    <p:blipFill>
                      <a:blip r:embed="rId5"/>
                      <a:stretch>
                        <a:fillRect/>
                      </a:stretch>
                    </p:blipFill>
                    <p:spPr>
                      <a:xfrm>
                        <a:off x="8000999" y="4117540"/>
                        <a:ext cx="914400" cy="771525"/>
                      </a:xfrm>
                      <a:prstGeom prst="rect">
                        <a:avLst/>
                      </a:prstGeom>
                    </p:spPr>
                  </p:pic>
                </p:oleObj>
              </mc:Fallback>
            </mc:AlternateContent>
          </a:graphicData>
        </a:graphic>
      </p:graphicFrame>
      <p:sp>
        <p:nvSpPr>
          <p:cNvPr id="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76760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311236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a:xfrm>
            <a:off x="1371600" y="3655314"/>
            <a:ext cx="6507126" cy="397764"/>
          </a:xfrm>
        </p:spPr>
        <p:txBody>
          <a:bodyPr/>
          <a:lstStyle/>
          <a:p>
            <a:r>
              <a:rPr lang="en-US" dirty="0" smtClean="0"/>
              <a:t>ADSL – Subject Level Analysis Dataset</a:t>
            </a:r>
            <a:endParaRPr lang="en-US" dirty="0"/>
          </a:p>
        </p:txBody>
      </p:sp>
      <p:sp>
        <p:nvSpPr>
          <p:cNvPr id="4" name="Text Placeholder 3"/>
          <p:cNvSpPr>
            <a:spLocks noGrp="1"/>
          </p:cNvSpPr>
          <p:nvPr>
            <p:ph type="body" sz="quarter" idx="10"/>
          </p:nvPr>
        </p:nvSpPr>
        <p:spPr/>
        <p:txBody>
          <a:bodyPr/>
          <a:lstStyle/>
          <a:p>
            <a:r>
              <a:rPr lang="en-US" dirty="0" smtClean="0"/>
              <a:t>November 1,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9170233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21"/>
          <p:cNvGrpSpPr/>
          <p:nvPr/>
        </p:nvGrpSpPr>
        <p:grpSpPr>
          <a:xfrm>
            <a:off x="428625" y="2946007"/>
            <a:ext cx="8677275" cy="583497"/>
            <a:chOff x="822783" y="1771650"/>
            <a:chExt cx="4905565" cy="923925"/>
          </a:xfrm>
        </p:grpSpPr>
        <p:sp>
          <p:nvSpPr>
            <p:cNvPr id="47" name="Rectangle 4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1"/>
          <p:cNvGrpSpPr/>
          <p:nvPr/>
        </p:nvGrpSpPr>
        <p:grpSpPr>
          <a:xfrm>
            <a:off x="428625" y="2498560"/>
            <a:ext cx="8677275" cy="583497"/>
            <a:chOff x="822783" y="1771650"/>
            <a:chExt cx="4905565" cy="923925"/>
          </a:xfrm>
        </p:grpSpPr>
        <p:sp>
          <p:nvSpPr>
            <p:cNvPr id="44" name="Rectangle 43"/>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Rectangle 44"/>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0" name="Group 421"/>
          <p:cNvGrpSpPr/>
          <p:nvPr/>
        </p:nvGrpSpPr>
        <p:grpSpPr>
          <a:xfrm>
            <a:off x="428625" y="1888963"/>
            <a:ext cx="8677275" cy="583497"/>
            <a:chOff x="822783" y="1771650"/>
            <a:chExt cx="4905565" cy="923925"/>
          </a:xfrm>
        </p:grpSpPr>
        <p:sp>
          <p:nvSpPr>
            <p:cNvPr id="41" name="Rectangle 40"/>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4" name="Group 421"/>
          <p:cNvGrpSpPr/>
          <p:nvPr/>
        </p:nvGrpSpPr>
        <p:grpSpPr>
          <a:xfrm>
            <a:off x="428625" y="1489571"/>
            <a:ext cx="8677275" cy="583497"/>
            <a:chOff x="822783" y="1771650"/>
            <a:chExt cx="4905565" cy="923925"/>
          </a:xfrm>
        </p:grpSpPr>
        <p:sp>
          <p:nvSpPr>
            <p:cNvPr id="38" name="Rectangle 3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421"/>
          <p:cNvGrpSpPr/>
          <p:nvPr/>
        </p:nvGrpSpPr>
        <p:grpSpPr>
          <a:xfrm>
            <a:off x="428625" y="1127715"/>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5" y="717902"/>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lstStyle/>
          <a:p>
            <a:r>
              <a:rPr lang="en-US" dirty="0"/>
              <a:t>ADSL : Subject-Level Analysis dataset</a:t>
            </a:r>
          </a:p>
        </p:txBody>
      </p:sp>
      <p:sp>
        <p:nvSpPr>
          <p:cNvPr id="2" name="Content Placeholder 1"/>
          <p:cNvSpPr>
            <a:spLocks noGrp="1"/>
          </p:cNvSpPr>
          <p:nvPr>
            <p:ph idx="1"/>
          </p:nvPr>
        </p:nvSpPr>
        <p:spPr>
          <a:xfrm>
            <a:off x="403760" y="693709"/>
            <a:ext cx="8511639" cy="2697191"/>
          </a:xfrm>
        </p:spPr>
        <p:txBody>
          <a:bodyPr/>
          <a:lstStyle/>
          <a:p>
            <a:pPr marL="231775" indent="0">
              <a:spcBef>
                <a:spcPts val="1200"/>
              </a:spcBef>
              <a:buNone/>
            </a:pPr>
            <a:r>
              <a:rPr lang="en-US" sz="1600" dirty="0"/>
              <a:t>ADSL dataset and its related metadata </a:t>
            </a:r>
            <a:r>
              <a:rPr lang="en-US" sz="1600" u="sng" dirty="0"/>
              <a:t>are required</a:t>
            </a:r>
            <a:r>
              <a:rPr lang="en-US" sz="1600" dirty="0"/>
              <a:t> in a CDISC-based submission of a clinical trial even if no other ADaM datasets are submitted</a:t>
            </a:r>
          </a:p>
          <a:p>
            <a:pPr marL="231775" indent="0">
              <a:spcBef>
                <a:spcPts val="1200"/>
              </a:spcBef>
              <a:buNone/>
            </a:pPr>
            <a:r>
              <a:rPr lang="en-US" sz="1600" dirty="0"/>
              <a:t>The structure of ADSL is </a:t>
            </a:r>
            <a:r>
              <a:rPr lang="en-US" sz="1600" u="sng" dirty="0"/>
              <a:t>one record per </a:t>
            </a:r>
            <a:r>
              <a:rPr lang="en-US" sz="1600" u="sng" dirty="0" smtClean="0"/>
              <a:t>subject</a:t>
            </a:r>
            <a:r>
              <a:rPr lang="en-US" sz="1600" dirty="0" smtClean="0"/>
              <a:t>; </a:t>
            </a:r>
            <a:r>
              <a:rPr lang="en-US" sz="1600" dirty="0"/>
              <a:t>for any clinical trial design</a:t>
            </a:r>
          </a:p>
          <a:p>
            <a:pPr marL="231775" indent="0">
              <a:spcBef>
                <a:spcPts val="1200"/>
              </a:spcBef>
              <a:buNone/>
            </a:pPr>
            <a:r>
              <a:rPr lang="en-US" sz="1600" dirty="0"/>
              <a:t>ADSL is used to </a:t>
            </a:r>
            <a:r>
              <a:rPr lang="en-US" sz="1600" u="sng" dirty="0"/>
              <a:t>provide key facts</a:t>
            </a:r>
            <a:r>
              <a:rPr lang="en-US" sz="1600" dirty="0"/>
              <a:t> about the subject ; enabling analysis and interpretation</a:t>
            </a:r>
          </a:p>
          <a:p>
            <a:pPr marL="231775" indent="0">
              <a:spcBef>
                <a:spcPts val="1200"/>
              </a:spcBef>
              <a:buNone/>
            </a:pPr>
            <a:r>
              <a:rPr lang="en-US" sz="1600" dirty="0"/>
              <a:t>ADSL </a:t>
            </a:r>
            <a:r>
              <a:rPr lang="en-US" sz="1600" u="sng" dirty="0"/>
              <a:t>does not contain time varying</a:t>
            </a:r>
            <a:r>
              <a:rPr lang="en-US" sz="1600" dirty="0"/>
              <a:t> data and endpoints </a:t>
            </a:r>
          </a:p>
          <a:p>
            <a:pPr marL="231775" indent="0">
              <a:spcBef>
                <a:spcPts val="1200"/>
              </a:spcBef>
              <a:buNone/>
            </a:pPr>
            <a:r>
              <a:rPr lang="en-US" sz="1600" dirty="0"/>
              <a:t>ADSL is a </a:t>
            </a:r>
            <a:r>
              <a:rPr lang="en-US" sz="1600" u="sng" dirty="0"/>
              <a:t>source for subject-level</a:t>
            </a:r>
            <a:r>
              <a:rPr lang="en-US" sz="1600" dirty="0"/>
              <a:t> variables used in other datasets to enable analysis of the BDS dataset</a:t>
            </a:r>
          </a:p>
          <a:p>
            <a:pPr marL="231775" indent="0">
              <a:spcBef>
                <a:spcPts val="1200"/>
              </a:spcBef>
              <a:buNone/>
            </a:pPr>
            <a:r>
              <a:rPr lang="en-US" sz="1600" u="sng" dirty="0"/>
              <a:t>Only one</a:t>
            </a:r>
            <a:r>
              <a:rPr lang="en-US" sz="1600" dirty="0"/>
              <a:t> ADSL per study contains </a:t>
            </a:r>
            <a:r>
              <a:rPr lang="en-US" sz="1600" u="sng" dirty="0"/>
              <a:t>variables integral to design</a:t>
            </a:r>
            <a:r>
              <a:rPr lang="en-US" sz="1600" dirty="0"/>
              <a:t> and/or randomization</a:t>
            </a:r>
          </a:p>
          <a:p>
            <a:pPr marL="231775" indent="0">
              <a:spcBef>
                <a:spcPts val="1200"/>
              </a:spcBef>
              <a:buNone/>
            </a:pPr>
            <a:r>
              <a:rPr lang="en-US" sz="1600" u="sng" dirty="0"/>
              <a:t>Structure and content make this analysis dataset a cornerstone for any trial</a:t>
            </a:r>
          </a:p>
        </p:txBody>
      </p:sp>
      <p:sp>
        <p:nvSpPr>
          <p:cNvPr id="6" name="Isosceles Triangle 5"/>
          <p:cNvSpPr/>
          <p:nvPr/>
        </p:nvSpPr>
        <p:spPr>
          <a:xfrm rot="5400000">
            <a:off x="366036" y="77700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366036" y="1428575"/>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1428575"/>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366036" y="1827512"/>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1827512"/>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366036" y="222385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222385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396810" y="2599262"/>
            <a:ext cx="159690" cy="180440"/>
            <a:chOff x="396810" y="2599262"/>
            <a:chExt cx="159690" cy="180440"/>
          </a:xfrm>
        </p:grpSpPr>
        <p:sp>
          <p:nvSpPr>
            <p:cNvPr id="32" name="Isosceles Triangle 31"/>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396810" y="3215212"/>
            <a:ext cx="159690" cy="180440"/>
            <a:chOff x="396810" y="2599262"/>
            <a:chExt cx="159690" cy="180440"/>
          </a:xfrm>
        </p:grpSpPr>
        <p:sp>
          <p:nvSpPr>
            <p:cNvPr id="51" name="Isosceles Triangle 50"/>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p:nvGrpSpPr>
        <p:grpSpPr>
          <a:xfrm>
            <a:off x="396810" y="3646136"/>
            <a:ext cx="159690" cy="180440"/>
            <a:chOff x="396810" y="2599262"/>
            <a:chExt cx="159690" cy="180440"/>
          </a:xfrm>
        </p:grpSpPr>
        <p:sp>
          <p:nvSpPr>
            <p:cNvPr id="54" name="Isosceles Triangle 53"/>
            <p:cNvSpPr/>
            <p:nvPr/>
          </p:nvSpPr>
          <p:spPr>
            <a:xfrm rot="5400000">
              <a:off x="366036" y="2630036"/>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p:cNvSpPr/>
            <p:nvPr/>
          </p:nvSpPr>
          <p:spPr>
            <a:xfrm rot="5400000">
              <a:off x="406834" y="2630036"/>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1093101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21"/>
          <p:cNvGrpSpPr/>
          <p:nvPr/>
        </p:nvGrpSpPr>
        <p:grpSpPr>
          <a:xfrm>
            <a:off x="428625" y="633385"/>
            <a:ext cx="8677275" cy="379090"/>
            <a:chOff x="822783" y="2095314"/>
            <a:chExt cx="4905565" cy="600261"/>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2095314"/>
              <a:ext cx="4905565" cy="6002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lstStyle/>
          <a:p>
            <a:r>
              <a:rPr lang="en-US" dirty="0"/>
              <a:t>ADSL : Subject-Level Analysis dataset</a:t>
            </a:r>
          </a:p>
        </p:txBody>
      </p:sp>
      <p:sp>
        <p:nvSpPr>
          <p:cNvPr id="2" name="Content Placeholder 1"/>
          <p:cNvSpPr>
            <a:spLocks noGrp="1"/>
          </p:cNvSpPr>
          <p:nvPr>
            <p:ph idx="1"/>
          </p:nvPr>
        </p:nvSpPr>
        <p:spPr>
          <a:xfrm>
            <a:off x="403760" y="693709"/>
            <a:ext cx="8511639" cy="2697191"/>
          </a:xfrm>
        </p:spPr>
        <p:txBody>
          <a:bodyPr/>
          <a:lstStyle/>
          <a:p>
            <a:pPr marL="231775" indent="0">
              <a:spcBef>
                <a:spcPts val="1200"/>
              </a:spcBef>
              <a:buNone/>
            </a:pPr>
            <a:r>
              <a:rPr lang="en-US" sz="1600" dirty="0"/>
              <a:t>ADSL contains variables such </a:t>
            </a:r>
            <a:r>
              <a:rPr lang="en-US" sz="1600" dirty="0" smtClean="0"/>
              <a:t>as</a:t>
            </a:r>
          </a:p>
          <a:p>
            <a:pPr marL="817563" lvl="1" indent="-285750">
              <a:spcBef>
                <a:spcPts val="600"/>
              </a:spcBef>
              <a:buFont typeface="Calibri" panose="020F0502020204030204" pitchFamily="34" charset="0"/>
              <a:buChar char="–"/>
            </a:pPr>
            <a:r>
              <a:rPr lang="en-US" sz="1600" dirty="0"/>
              <a:t>Subject-level population flags</a:t>
            </a:r>
          </a:p>
          <a:p>
            <a:pPr marL="817563" lvl="1" indent="-285750">
              <a:spcBef>
                <a:spcPts val="600"/>
              </a:spcBef>
              <a:buFont typeface="Calibri" panose="020F0502020204030204" pitchFamily="34" charset="0"/>
              <a:buChar char="–"/>
            </a:pPr>
            <a:r>
              <a:rPr lang="en-US" sz="1600" dirty="0"/>
              <a:t>Treatment variables – planned and actual</a:t>
            </a:r>
          </a:p>
          <a:p>
            <a:pPr marL="817563" lvl="1" indent="-285750">
              <a:spcBef>
                <a:spcPts val="600"/>
              </a:spcBef>
              <a:buFont typeface="Calibri" panose="020F0502020204030204" pitchFamily="34" charset="0"/>
              <a:buChar char="–"/>
            </a:pPr>
            <a:r>
              <a:rPr lang="en-US" sz="1600" dirty="0"/>
              <a:t>Completion status</a:t>
            </a:r>
          </a:p>
          <a:p>
            <a:pPr marL="817563" lvl="1" indent="-285750">
              <a:spcBef>
                <a:spcPts val="600"/>
              </a:spcBef>
              <a:buFont typeface="Calibri" panose="020F0502020204030204" pitchFamily="34" charset="0"/>
              <a:buChar char="–"/>
            </a:pPr>
            <a:r>
              <a:rPr lang="en-US" sz="1600" dirty="0"/>
              <a:t>Important dates</a:t>
            </a:r>
          </a:p>
          <a:p>
            <a:pPr marL="817563" lvl="1" indent="-285750">
              <a:spcBef>
                <a:spcPts val="600"/>
              </a:spcBef>
              <a:buFont typeface="Calibri" panose="020F0502020204030204" pitchFamily="34" charset="0"/>
              <a:buChar char="–"/>
            </a:pPr>
            <a:r>
              <a:rPr lang="en-US" sz="1600" dirty="0"/>
              <a:t>Disease history</a:t>
            </a:r>
          </a:p>
          <a:p>
            <a:pPr marL="817563" lvl="1" indent="-285750">
              <a:spcBef>
                <a:spcPts val="600"/>
              </a:spcBef>
              <a:buFont typeface="Calibri" panose="020F0502020204030204" pitchFamily="34" charset="0"/>
              <a:buChar char="–"/>
            </a:pPr>
            <a:r>
              <a:rPr lang="en-US" sz="1600" dirty="0"/>
              <a:t>Baseline Information</a:t>
            </a:r>
          </a:p>
          <a:p>
            <a:pPr marL="817563" lvl="1" indent="-285750">
              <a:spcBef>
                <a:spcPts val="600"/>
              </a:spcBef>
              <a:buFont typeface="Calibri" panose="020F0502020204030204" pitchFamily="34" charset="0"/>
              <a:buChar char="–"/>
            </a:pPr>
            <a:r>
              <a:rPr lang="en-US" sz="1600" dirty="0"/>
              <a:t>Demographic variables</a:t>
            </a:r>
          </a:p>
          <a:p>
            <a:pPr marL="817563" lvl="1" indent="-285750">
              <a:spcBef>
                <a:spcPts val="600"/>
              </a:spcBef>
              <a:buFont typeface="Calibri" panose="020F0502020204030204" pitchFamily="34" charset="0"/>
              <a:buChar char="–"/>
            </a:pPr>
            <a:r>
              <a:rPr lang="en-US" sz="1600" dirty="0"/>
              <a:t>Stratification variables</a:t>
            </a:r>
          </a:p>
          <a:p>
            <a:pPr marL="817563" lvl="1" indent="-285750">
              <a:spcBef>
                <a:spcPts val="600"/>
              </a:spcBef>
              <a:buFont typeface="Calibri" panose="020F0502020204030204" pitchFamily="34" charset="0"/>
              <a:buChar char="–"/>
            </a:pPr>
            <a:r>
              <a:rPr lang="en-US" sz="1600" dirty="0"/>
              <a:t>Statistical model covariates</a:t>
            </a:r>
          </a:p>
          <a:p>
            <a:pPr marL="817563" lvl="1" indent="-285750">
              <a:spcBef>
                <a:spcPts val="600"/>
              </a:spcBef>
              <a:buFont typeface="Calibri" panose="020F0502020204030204" pitchFamily="34" charset="0"/>
              <a:buChar char="–"/>
            </a:pPr>
            <a:r>
              <a:rPr lang="en-US" sz="1600" dirty="0"/>
              <a:t>Subgrouping variables etc</a:t>
            </a:r>
            <a:r>
              <a:rPr lang="en-US" sz="1600" dirty="0" smtClean="0"/>
              <a:t>.</a:t>
            </a:r>
            <a:endParaRPr lang="en-US" sz="1600" dirty="0"/>
          </a:p>
        </p:txBody>
      </p:sp>
      <p:sp>
        <p:nvSpPr>
          <p:cNvPr id="6" name="Isosceles Triangle 5"/>
          <p:cNvSpPr/>
          <p:nvPr/>
        </p:nvSpPr>
        <p:spPr>
          <a:xfrm rot="5400000">
            <a:off x="366036" y="77700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829437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a:t>
            </a:r>
            <a:r>
              <a:rPr lang="en-US" dirty="0" smtClean="0"/>
              <a:t>ADaM?</a:t>
            </a:r>
            <a:endParaRPr lang="en-US" dirty="0"/>
          </a:p>
        </p:txBody>
      </p:sp>
      <p:grpSp>
        <p:nvGrpSpPr>
          <p:cNvPr id="6" name="Group 5"/>
          <p:cNvGrpSpPr/>
          <p:nvPr/>
        </p:nvGrpSpPr>
        <p:grpSpPr>
          <a:xfrm>
            <a:off x="411838" y="924301"/>
            <a:ext cx="1774313" cy="499790"/>
            <a:chOff x="3083460" y="774700"/>
            <a:chExt cx="2809340" cy="499790"/>
          </a:xfrm>
        </p:grpSpPr>
        <p:sp>
          <p:nvSpPr>
            <p:cNvPr id="7" name="Flowchart: Stored Data 6"/>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Planning</a:t>
              </a:r>
            </a:p>
          </p:txBody>
        </p:sp>
      </p:grpSp>
      <p:grpSp>
        <p:nvGrpSpPr>
          <p:cNvPr id="9" name="Group 8"/>
          <p:cNvGrpSpPr/>
          <p:nvPr/>
        </p:nvGrpSpPr>
        <p:grpSpPr>
          <a:xfrm>
            <a:off x="2513907" y="924301"/>
            <a:ext cx="1774313" cy="499790"/>
            <a:chOff x="3083460" y="774700"/>
            <a:chExt cx="2809340" cy="499790"/>
          </a:xfrm>
        </p:grpSpPr>
        <p:sp>
          <p:nvSpPr>
            <p:cNvPr id="10" name="Flowchart: Stored Data 9"/>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Collection</a:t>
              </a:r>
            </a:p>
          </p:txBody>
        </p:sp>
      </p:grpSp>
      <p:grpSp>
        <p:nvGrpSpPr>
          <p:cNvPr id="12" name="Group 11"/>
          <p:cNvGrpSpPr/>
          <p:nvPr/>
        </p:nvGrpSpPr>
        <p:grpSpPr>
          <a:xfrm>
            <a:off x="4563424" y="924301"/>
            <a:ext cx="1774313" cy="499790"/>
            <a:chOff x="3083460" y="774700"/>
            <a:chExt cx="2809340" cy="499790"/>
          </a:xfrm>
        </p:grpSpPr>
        <p:sp>
          <p:nvSpPr>
            <p:cNvPr id="13" name="Flowchart: Stored Data 12"/>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Tabulations</a:t>
              </a:r>
            </a:p>
          </p:txBody>
        </p:sp>
      </p:grpSp>
      <p:grpSp>
        <p:nvGrpSpPr>
          <p:cNvPr id="15" name="Group 14"/>
          <p:cNvGrpSpPr/>
          <p:nvPr/>
        </p:nvGrpSpPr>
        <p:grpSpPr>
          <a:xfrm>
            <a:off x="6612941" y="924301"/>
            <a:ext cx="1774313" cy="499790"/>
            <a:chOff x="3083460" y="774700"/>
            <a:chExt cx="2809340" cy="499790"/>
          </a:xfrm>
        </p:grpSpPr>
        <p:sp>
          <p:nvSpPr>
            <p:cNvPr id="16" name="Flowchart: Stored Data 15"/>
            <p:cNvSpPr/>
            <p:nvPr/>
          </p:nvSpPr>
          <p:spPr>
            <a:xfrm rot="5400000">
              <a:off x="4238235" y="-324169"/>
              <a:ext cx="499790" cy="2697528"/>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083460" y="774700"/>
              <a:ext cx="2809340" cy="338216"/>
            </a:xfrm>
            <a:prstGeom prst="rect">
              <a:avLst/>
            </a:prstGeom>
            <a:gradFill flip="none" rotWithShape="1">
              <a:gsLst>
                <a:gs pos="50000">
                  <a:srgbClr val="4BD0FF"/>
                </a:gs>
                <a:gs pos="18000">
                  <a:srgbClr val="00B0F0"/>
                </a:gs>
                <a:gs pos="88000">
                  <a:srgbClr val="00B0F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Analysis</a:t>
              </a:r>
            </a:p>
          </p:txBody>
        </p:sp>
      </p:grpSp>
      <p:sp>
        <p:nvSpPr>
          <p:cNvPr id="18" name="Rectangle 17"/>
          <p:cNvSpPr/>
          <p:nvPr/>
        </p:nvSpPr>
        <p:spPr>
          <a:xfrm>
            <a:off x="784335" y="16592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Protocol</a:t>
            </a:r>
          </a:p>
        </p:txBody>
      </p:sp>
      <p:sp>
        <p:nvSpPr>
          <p:cNvPr id="19" name="Rectangle 18"/>
          <p:cNvSpPr/>
          <p:nvPr/>
        </p:nvSpPr>
        <p:spPr>
          <a:xfrm>
            <a:off x="784335" y="22117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Study Design</a:t>
            </a:r>
          </a:p>
        </p:txBody>
      </p:sp>
      <p:sp>
        <p:nvSpPr>
          <p:cNvPr id="20" name="Rectangle 19"/>
          <p:cNvSpPr/>
          <p:nvPr/>
        </p:nvSpPr>
        <p:spPr>
          <a:xfrm>
            <a:off x="447147" y="1123950"/>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Elbow Connector 21"/>
          <p:cNvCxnSpPr>
            <a:stCxn id="20" idx="2"/>
            <a:endCxn id="18" idx="1"/>
          </p:cNvCxnSpPr>
          <p:nvPr/>
        </p:nvCxnSpPr>
        <p:spPr>
          <a:xfrm rot="16200000" flipH="1">
            <a:off x="400540" y="143961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endCxn id="19" idx="1"/>
          </p:cNvCxnSpPr>
          <p:nvPr/>
        </p:nvCxnSpPr>
        <p:spPr>
          <a:xfrm rot="16200000" flipH="1">
            <a:off x="122887" y="171441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898885" y="16592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CDASH</a:t>
            </a:r>
          </a:p>
        </p:txBody>
      </p:sp>
      <p:sp>
        <p:nvSpPr>
          <p:cNvPr id="26" name="Rectangle 25"/>
          <p:cNvSpPr/>
          <p:nvPr/>
        </p:nvSpPr>
        <p:spPr>
          <a:xfrm>
            <a:off x="2898885" y="22117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LAB</a:t>
            </a:r>
          </a:p>
        </p:txBody>
      </p:sp>
      <p:sp>
        <p:nvSpPr>
          <p:cNvPr id="27" name="Rectangle 26"/>
          <p:cNvSpPr/>
          <p:nvPr/>
        </p:nvSpPr>
        <p:spPr>
          <a:xfrm>
            <a:off x="2561697" y="1123950"/>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Elbow Connector 27"/>
          <p:cNvCxnSpPr>
            <a:stCxn id="27" idx="2"/>
            <a:endCxn id="25" idx="1"/>
          </p:cNvCxnSpPr>
          <p:nvPr/>
        </p:nvCxnSpPr>
        <p:spPr>
          <a:xfrm rot="16200000" flipH="1">
            <a:off x="2515090" y="143961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26" idx="1"/>
          </p:cNvCxnSpPr>
          <p:nvPr/>
        </p:nvCxnSpPr>
        <p:spPr>
          <a:xfrm rot="16200000" flipH="1">
            <a:off x="2237437" y="171441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984860" y="16592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SDTM</a:t>
            </a:r>
          </a:p>
        </p:txBody>
      </p:sp>
      <p:sp>
        <p:nvSpPr>
          <p:cNvPr id="31" name="Rectangle 30"/>
          <p:cNvSpPr/>
          <p:nvPr/>
        </p:nvSpPr>
        <p:spPr>
          <a:xfrm>
            <a:off x="4984860" y="221172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SEND</a:t>
            </a:r>
          </a:p>
        </p:txBody>
      </p:sp>
      <p:sp>
        <p:nvSpPr>
          <p:cNvPr id="32" name="Rectangle 31"/>
          <p:cNvSpPr/>
          <p:nvPr/>
        </p:nvSpPr>
        <p:spPr>
          <a:xfrm>
            <a:off x="4647672" y="1123950"/>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Elbow Connector 32"/>
          <p:cNvCxnSpPr>
            <a:stCxn id="32" idx="2"/>
            <a:endCxn id="30" idx="1"/>
          </p:cNvCxnSpPr>
          <p:nvPr/>
        </p:nvCxnSpPr>
        <p:spPr>
          <a:xfrm rot="16200000" flipH="1">
            <a:off x="4601065" y="143961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31" idx="1"/>
          </p:cNvCxnSpPr>
          <p:nvPr/>
        </p:nvCxnSpPr>
        <p:spPr>
          <a:xfrm rot="16200000" flipH="1">
            <a:off x="4323412" y="1714415"/>
            <a:ext cx="1113347" cy="20955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023210" y="1659278"/>
            <a:ext cx="1366508" cy="328272"/>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ADaM</a:t>
            </a:r>
          </a:p>
        </p:txBody>
      </p:sp>
      <p:sp>
        <p:nvSpPr>
          <p:cNvPr id="36" name="Rectangle 35"/>
          <p:cNvSpPr/>
          <p:nvPr/>
        </p:nvSpPr>
        <p:spPr>
          <a:xfrm>
            <a:off x="7023210" y="2211727"/>
            <a:ext cx="1366508" cy="657597"/>
          </a:xfrm>
          <a:prstGeom prst="rect">
            <a:avLst/>
          </a:prstGeom>
          <a:solidFill>
            <a:srgbClr val="C1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Tables</a:t>
            </a:r>
          </a:p>
          <a:p>
            <a:pPr algn="ctr"/>
            <a:r>
              <a:rPr lang="en-US" sz="1200" dirty="0">
                <a:solidFill>
                  <a:schemeClr val="tx1"/>
                </a:solidFill>
              </a:rPr>
              <a:t>Listings</a:t>
            </a:r>
          </a:p>
          <a:p>
            <a:pPr algn="ctr"/>
            <a:r>
              <a:rPr lang="en-US" sz="1200" dirty="0">
                <a:solidFill>
                  <a:schemeClr val="tx1"/>
                </a:solidFill>
              </a:rPr>
              <a:t>Figures</a:t>
            </a:r>
          </a:p>
        </p:txBody>
      </p:sp>
      <p:sp>
        <p:nvSpPr>
          <p:cNvPr id="37" name="Rectangle 36"/>
          <p:cNvSpPr/>
          <p:nvPr/>
        </p:nvSpPr>
        <p:spPr>
          <a:xfrm>
            <a:off x="6686022" y="1123950"/>
            <a:ext cx="260988" cy="13856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Elbow Connector 37"/>
          <p:cNvCxnSpPr>
            <a:stCxn id="37" idx="2"/>
            <a:endCxn id="35" idx="1"/>
          </p:cNvCxnSpPr>
          <p:nvPr/>
        </p:nvCxnSpPr>
        <p:spPr>
          <a:xfrm rot="16200000" flipH="1">
            <a:off x="6639415" y="1439618"/>
            <a:ext cx="560897" cy="206694"/>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5" idx="2"/>
            <a:endCxn id="36" idx="0"/>
          </p:cNvCxnSpPr>
          <p:nvPr/>
        </p:nvCxnSpPr>
        <p:spPr>
          <a:xfrm>
            <a:off x="7706464" y="1987550"/>
            <a:ext cx="0" cy="22417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L-Shape 43"/>
          <p:cNvSpPr/>
          <p:nvPr/>
        </p:nvSpPr>
        <p:spPr>
          <a:xfrm rot="10800000">
            <a:off x="4624211" y="1501479"/>
            <a:ext cx="3868147" cy="1455435"/>
          </a:xfrm>
          <a:prstGeom prst="corner">
            <a:avLst>
              <a:gd name="adj1" fmla="val 39560"/>
              <a:gd name="adj2" fmla="val 118746"/>
            </a:avLst>
          </a:prstGeom>
          <a:solidFill>
            <a:srgbClr val="FA9C12">
              <a:alpha val="7000"/>
            </a:srgbClr>
          </a:solidFill>
          <a:ln w="1905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89" name="Group 88"/>
          <p:cNvGrpSpPr/>
          <p:nvPr/>
        </p:nvGrpSpPr>
        <p:grpSpPr>
          <a:xfrm>
            <a:off x="271439" y="2560647"/>
            <a:ext cx="6689927" cy="1978228"/>
            <a:chOff x="271439" y="2560647"/>
            <a:chExt cx="6689927" cy="1978228"/>
          </a:xfrm>
        </p:grpSpPr>
        <p:sp>
          <p:nvSpPr>
            <p:cNvPr id="82" name="Rectangle 81"/>
            <p:cNvSpPr/>
            <p:nvPr/>
          </p:nvSpPr>
          <p:spPr>
            <a:xfrm>
              <a:off x="398524" y="38660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Rectangle 82"/>
            <p:cNvSpPr/>
            <p:nvPr/>
          </p:nvSpPr>
          <p:spPr>
            <a:xfrm>
              <a:off x="388338" y="35893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Rectangle 78"/>
            <p:cNvSpPr/>
            <p:nvPr/>
          </p:nvSpPr>
          <p:spPr>
            <a:xfrm>
              <a:off x="398524" y="35612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Rectangle 79"/>
            <p:cNvSpPr/>
            <p:nvPr/>
          </p:nvSpPr>
          <p:spPr>
            <a:xfrm>
              <a:off x="388338" y="32845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p:cNvSpPr/>
            <p:nvPr/>
          </p:nvSpPr>
          <p:spPr>
            <a:xfrm>
              <a:off x="447147" y="3523467"/>
              <a:ext cx="3120791" cy="323165"/>
            </a:xfrm>
            <a:prstGeom prst="rect">
              <a:avLst/>
            </a:prstGeom>
            <a:noFill/>
          </p:spPr>
          <p:txBody>
            <a:bodyPr wrap="none" rtlCol="0">
              <a:spAutoFit/>
            </a:bodyPr>
            <a:lstStyle/>
            <a:p>
              <a:r>
                <a:rPr lang="en-US" sz="1500" dirty="0"/>
                <a:t>Does ADaM have any basic </a:t>
              </a:r>
              <a:r>
                <a:rPr lang="en-US" sz="1500" dirty="0" smtClean="0"/>
                <a:t>structure?</a:t>
              </a:r>
              <a:endParaRPr lang="en-US" sz="1500" dirty="0"/>
            </a:p>
          </p:txBody>
        </p:sp>
        <p:sp>
          <p:nvSpPr>
            <p:cNvPr id="49" name="Rectangle 48"/>
            <p:cNvSpPr/>
            <p:nvPr/>
          </p:nvSpPr>
          <p:spPr>
            <a:xfrm>
              <a:off x="447147" y="3869589"/>
              <a:ext cx="3183757" cy="323165"/>
            </a:xfrm>
            <a:prstGeom prst="rect">
              <a:avLst/>
            </a:prstGeom>
            <a:noFill/>
          </p:spPr>
          <p:txBody>
            <a:bodyPr wrap="none" rtlCol="0">
              <a:spAutoFit/>
            </a:bodyPr>
            <a:lstStyle/>
            <a:p>
              <a:r>
                <a:rPr lang="en-US" sz="1500" dirty="0"/>
                <a:t>What are Non-ADaM analysis </a:t>
              </a:r>
              <a:r>
                <a:rPr lang="en-US" sz="1500" dirty="0" smtClean="0"/>
                <a:t>dataset?</a:t>
              </a:r>
              <a:endParaRPr lang="en-US" sz="1500" dirty="0"/>
            </a:p>
          </p:txBody>
        </p:sp>
        <p:sp>
          <p:nvSpPr>
            <p:cNvPr id="50" name="Rectangle 49"/>
            <p:cNvSpPr/>
            <p:nvPr/>
          </p:nvSpPr>
          <p:spPr>
            <a:xfrm>
              <a:off x="447147" y="4215710"/>
              <a:ext cx="6514219" cy="323165"/>
            </a:xfrm>
            <a:prstGeom prst="rect">
              <a:avLst/>
            </a:prstGeom>
            <a:noFill/>
          </p:spPr>
          <p:txBody>
            <a:bodyPr wrap="none" rtlCol="0">
              <a:spAutoFit/>
            </a:bodyPr>
            <a:lstStyle/>
            <a:p>
              <a:r>
                <a:rPr lang="en-US" sz="1500" dirty="0"/>
                <a:t>How to differentiate ADaM and Non-ADaM datasets via the naming </a:t>
              </a:r>
              <a:r>
                <a:rPr lang="en-US" sz="1500" dirty="0" smtClean="0"/>
                <a:t>conventions?</a:t>
              </a:r>
              <a:endParaRPr lang="en-US" sz="1500" dirty="0"/>
            </a:p>
          </p:txBody>
        </p:sp>
        <p:sp>
          <p:nvSpPr>
            <p:cNvPr id="70" name="Rectangle 69"/>
            <p:cNvSpPr/>
            <p:nvPr/>
          </p:nvSpPr>
          <p:spPr>
            <a:xfrm>
              <a:off x="398524" y="3218356"/>
              <a:ext cx="5478994"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Isosceles Triangle 57"/>
            <p:cNvSpPr/>
            <p:nvPr/>
          </p:nvSpPr>
          <p:spPr>
            <a:xfrm rot="5400000">
              <a:off x="241237" y="3651208"/>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p:cNvSpPr/>
            <p:nvPr/>
          </p:nvSpPr>
          <p:spPr>
            <a:xfrm rot="5400000">
              <a:off x="277537" y="3651208"/>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p:cNvSpPr/>
            <p:nvPr/>
          </p:nvSpPr>
          <p:spPr>
            <a:xfrm rot="5400000">
              <a:off x="241237" y="3990025"/>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p:cNvSpPr/>
            <p:nvPr/>
          </p:nvSpPr>
          <p:spPr>
            <a:xfrm rot="5400000">
              <a:off x="277537" y="3990025"/>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p:cNvSpPr/>
            <p:nvPr/>
          </p:nvSpPr>
          <p:spPr>
            <a:xfrm rot="5400000">
              <a:off x="241237" y="4328162"/>
              <a:ext cx="177088" cy="116683"/>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p:cNvSpPr/>
            <p:nvPr/>
          </p:nvSpPr>
          <p:spPr>
            <a:xfrm rot="5400000">
              <a:off x="277537" y="4328162"/>
              <a:ext cx="177088" cy="116683"/>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388338" y="2941647"/>
              <a:ext cx="5542562"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6" name="Group 65"/>
            <p:cNvGrpSpPr/>
            <p:nvPr/>
          </p:nvGrpSpPr>
          <p:grpSpPr>
            <a:xfrm>
              <a:off x="388338" y="2560647"/>
              <a:ext cx="5542562" cy="583497"/>
              <a:chOff x="388338" y="764468"/>
              <a:chExt cx="8391988" cy="583497"/>
            </a:xfrm>
          </p:grpSpPr>
          <p:sp>
            <p:nvSpPr>
              <p:cNvPr id="67" name="Rectangle 66"/>
              <p:cNvSpPr/>
              <p:nvPr/>
            </p:nvSpPr>
            <p:spPr>
              <a:xfrm>
                <a:off x="403760" y="1041177"/>
                <a:ext cx="8295739" cy="306787"/>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Rectangle 67"/>
              <p:cNvSpPr/>
              <p:nvPr/>
            </p:nvSpPr>
            <p:spPr>
              <a:xfrm>
                <a:off x="388338" y="764468"/>
                <a:ext cx="8391988" cy="58349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6" name="TextBox 45"/>
            <p:cNvSpPr txBox="1"/>
            <p:nvPr/>
          </p:nvSpPr>
          <p:spPr>
            <a:xfrm>
              <a:off x="447147" y="2793124"/>
              <a:ext cx="2157194" cy="323165"/>
            </a:xfrm>
            <a:prstGeom prst="rect">
              <a:avLst/>
            </a:prstGeom>
            <a:noFill/>
          </p:spPr>
          <p:txBody>
            <a:bodyPr wrap="none" rtlCol="0">
              <a:spAutoFit/>
            </a:bodyPr>
            <a:lstStyle/>
            <a:p>
              <a:r>
                <a:rPr lang="en-US" sz="1500" dirty="0"/>
                <a:t>What is Analysis </a:t>
              </a:r>
              <a:r>
                <a:rPr lang="en-US" sz="1500" dirty="0" smtClean="0"/>
                <a:t>dataset?</a:t>
              </a:r>
              <a:endParaRPr lang="en-US" sz="1500" dirty="0"/>
            </a:p>
          </p:txBody>
        </p:sp>
        <p:sp>
          <p:nvSpPr>
            <p:cNvPr id="47" name="TextBox 46"/>
            <p:cNvSpPr txBox="1"/>
            <p:nvPr/>
          </p:nvSpPr>
          <p:spPr>
            <a:xfrm>
              <a:off x="447147" y="3177345"/>
              <a:ext cx="2014719" cy="323165"/>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2400"/>
              </a:lvl1pPr>
            </a:lstStyle>
            <a:p>
              <a:pPr marL="0" indent="0">
                <a:buNone/>
              </a:pPr>
              <a:r>
                <a:rPr lang="en-US" sz="1500" dirty="0"/>
                <a:t>What is ADaM d</a:t>
              </a:r>
              <a:r>
                <a:rPr lang="en-US" sz="1500" dirty="0" smtClean="0"/>
                <a:t>ataset?</a:t>
              </a:r>
              <a:endParaRPr lang="en-US" sz="1500" dirty="0"/>
            </a:p>
          </p:txBody>
        </p:sp>
        <p:grpSp>
          <p:nvGrpSpPr>
            <p:cNvPr id="51" name="Group 50"/>
            <p:cNvGrpSpPr/>
            <p:nvPr/>
          </p:nvGrpSpPr>
          <p:grpSpPr>
            <a:xfrm>
              <a:off x="271439" y="2876463"/>
              <a:ext cx="152984" cy="177088"/>
              <a:chOff x="339997" y="735725"/>
              <a:chExt cx="203726" cy="235825"/>
            </a:xfrm>
          </p:grpSpPr>
          <p:sp>
            <p:nvSpPr>
              <p:cNvPr id="52" name="Isosceles Triangle 51"/>
              <p:cNvSpPr/>
              <p:nvPr/>
            </p:nvSpPr>
            <p:spPr>
              <a:xfrm rot="5400000">
                <a:off x="299777" y="775945"/>
                <a:ext cx="235825" cy="155385"/>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p:cNvSpPr/>
              <p:nvPr/>
            </p:nvSpPr>
            <p:spPr>
              <a:xfrm rot="5400000">
                <a:off x="348118" y="775945"/>
                <a:ext cx="235825" cy="155385"/>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271439" y="3254292"/>
              <a:ext cx="152984" cy="177088"/>
              <a:chOff x="339999" y="735724"/>
              <a:chExt cx="203724" cy="235826"/>
            </a:xfrm>
          </p:grpSpPr>
          <p:sp>
            <p:nvSpPr>
              <p:cNvPr id="55" name="Isosceles Triangle 54"/>
              <p:cNvSpPr/>
              <p:nvPr/>
            </p:nvSpPr>
            <p:spPr>
              <a:xfrm rot="5400000">
                <a:off x="299779" y="775944"/>
                <a:ext cx="235825" cy="155385"/>
              </a:xfrm>
              <a:prstGeom prst="triangle">
                <a:avLst/>
              </a:prstGeom>
              <a:solidFill>
                <a:srgbClr val="ADDC7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p:cNvSpPr/>
              <p:nvPr/>
            </p:nvSpPr>
            <p:spPr>
              <a:xfrm rot="5400000">
                <a:off x="348118" y="775945"/>
                <a:ext cx="235825" cy="155385"/>
              </a:xfrm>
              <a:prstGeom prst="triangle">
                <a:avLst/>
              </a:prstGeom>
              <a:solidFill>
                <a:srgbClr val="7CBF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0" name="Pentagon 89"/>
          <p:cNvSpPr/>
          <p:nvPr/>
        </p:nvSpPr>
        <p:spPr>
          <a:xfrm>
            <a:off x="8501267" y="1501478"/>
            <a:ext cx="456240" cy="1455436"/>
          </a:xfrm>
          <a:prstGeom prst="homePlate">
            <a:avLst/>
          </a:prstGeom>
          <a:solidFill>
            <a:srgbClr val="595959">
              <a:alpha val="22000"/>
            </a:srgb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tx1"/>
                </a:solidFill>
              </a:rPr>
              <a:t>Traceability</a:t>
            </a:r>
          </a:p>
        </p:txBody>
      </p:sp>
      <p:sp>
        <p:nvSpPr>
          <p:cNvPr id="43" name="Rounded Rectangular Callout 42"/>
          <p:cNvSpPr/>
          <p:nvPr/>
        </p:nvSpPr>
        <p:spPr>
          <a:xfrm>
            <a:off x="8105701" y="895851"/>
            <a:ext cx="899637" cy="539250"/>
          </a:xfrm>
          <a:prstGeom prst="wedgeRoundRectCallout">
            <a:avLst>
              <a:gd name="adj1" fmla="val -71070"/>
              <a:gd name="adj2" fmla="val 67954"/>
              <a:gd name="adj3" fmla="val 16667"/>
            </a:avLst>
          </a:prstGeom>
          <a:gradFill flip="none" rotWithShape="1">
            <a:gsLst>
              <a:gs pos="50000">
                <a:srgbClr val="7F7F7F"/>
              </a:gs>
              <a:gs pos="18000">
                <a:srgbClr val="595959"/>
              </a:gs>
              <a:gs pos="88000">
                <a:srgbClr val="595959"/>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300" b="1" dirty="0">
                <a:solidFill>
                  <a:schemeClr val="bg1"/>
                </a:solidFill>
              </a:rPr>
              <a:t>Analysis dataset</a:t>
            </a:r>
          </a:p>
        </p:txBody>
      </p:sp>
      <p:sp>
        <p:nvSpPr>
          <p:cNvPr id="7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4099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421"/>
          <p:cNvGrpSpPr/>
          <p:nvPr/>
        </p:nvGrpSpPr>
        <p:grpSpPr>
          <a:xfrm>
            <a:off x="428625" y="633385"/>
            <a:ext cx="8677275" cy="379090"/>
            <a:chOff x="822783" y="2095314"/>
            <a:chExt cx="4905565" cy="600261"/>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2095314"/>
              <a:ext cx="4905565" cy="6002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lstStyle/>
          <a:p>
            <a:r>
              <a:rPr lang="en-US" dirty="0"/>
              <a:t>ADSL : Subject-Level Analysis dataset</a:t>
            </a:r>
          </a:p>
        </p:txBody>
      </p:sp>
      <p:sp>
        <p:nvSpPr>
          <p:cNvPr id="2" name="Content Placeholder 1"/>
          <p:cNvSpPr>
            <a:spLocks noGrp="1"/>
          </p:cNvSpPr>
          <p:nvPr>
            <p:ph idx="1"/>
          </p:nvPr>
        </p:nvSpPr>
        <p:spPr>
          <a:xfrm>
            <a:off x="403760" y="693709"/>
            <a:ext cx="8511639" cy="2697191"/>
          </a:xfrm>
        </p:spPr>
        <p:txBody>
          <a:bodyPr/>
          <a:lstStyle/>
          <a:p>
            <a:pPr marL="231775" indent="0">
              <a:spcBef>
                <a:spcPts val="1200"/>
              </a:spcBef>
              <a:buNone/>
            </a:pPr>
            <a:r>
              <a:rPr lang="en-US" sz="1600" dirty="0"/>
              <a:t>Notes:</a:t>
            </a:r>
          </a:p>
          <a:p>
            <a:pPr marL="520700" lvl="1" indent="-177800">
              <a:spcBef>
                <a:spcPts val="600"/>
              </a:spcBef>
              <a:buFont typeface="Calibri" panose="020F0502020204030204" pitchFamily="34" charset="0"/>
              <a:buChar char="–"/>
            </a:pPr>
            <a:r>
              <a:rPr lang="en-US" sz="1600" dirty="0"/>
              <a:t>To create ADSL dataset, it is necessary to </a:t>
            </a:r>
            <a:r>
              <a:rPr lang="en-US" sz="1600" u="sng" dirty="0"/>
              <a:t>review</a:t>
            </a:r>
            <a:r>
              <a:rPr lang="en-US" sz="1600" dirty="0"/>
              <a:t> the following sections in </a:t>
            </a:r>
            <a:r>
              <a:rPr lang="en-US" sz="1600" u="sng" dirty="0"/>
              <a:t>SAP</a:t>
            </a:r>
            <a:r>
              <a:rPr lang="en-US" sz="1600" dirty="0"/>
              <a:t> to understand how the analysis was planned: Population definitions, Schedule of assessments, Definition of baseline values, Analysis covariates and Definition of prior/concurrent medications.</a:t>
            </a:r>
          </a:p>
          <a:p>
            <a:pPr marL="520700" lvl="1" indent="-177800">
              <a:spcBef>
                <a:spcPts val="600"/>
              </a:spcBef>
              <a:buFont typeface="Calibri" panose="020F0502020204030204" pitchFamily="34" charset="0"/>
              <a:buChar char="–"/>
            </a:pPr>
            <a:r>
              <a:rPr lang="en-US" sz="1600" dirty="0"/>
              <a:t>The Demographics Domain Model </a:t>
            </a:r>
            <a:r>
              <a:rPr lang="en-US" sz="1600" u="sng" dirty="0"/>
              <a:t>(DM)</a:t>
            </a:r>
            <a:r>
              <a:rPr lang="en-US" sz="1600" dirty="0"/>
              <a:t> and Exposure </a:t>
            </a:r>
            <a:r>
              <a:rPr lang="en-US" sz="1600" u="sng" dirty="0"/>
              <a:t>(EX)</a:t>
            </a:r>
            <a:r>
              <a:rPr lang="en-US" sz="1600" dirty="0"/>
              <a:t> domains from the SDTM model are typically required.</a:t>
            </a:r>
          </a:p>
          <a:p>
            <a:pPr marL="520700" lvl="1" indent="-177800">
              <a:spcBef>
                <a:spcPts val="600"/>
              </a:spcBef>
              <a:buFont typeface="Calibri" panose="020F0502020204030204" pitchFamily="34" charset="0"/>
              <a:buChar char="–"/>
            </a:pPr>
            <a:r>
              <a:rPr lang="en-US" sz="1600" dirty="0"/>
              <a:t>Screen Failures : Whether analysis datasets include data for subjects not analyzed (e.g., screen failures) is a sponsor decision and should be communicated with the reviewers or users of the data. If these data are included, they should be incorporated in the appropriate analysis datasets such as ADSL (as opposed to separate datasets for non-analyzed subjects) using appropriate flag variables to clearly differentiate these records. The metadata must specify that these data are included and how to distinguish them.</a:t>
            </a:r>
          </a:p>
        </p:txBody>
      </p:sp>
      <p:sp>
        <p:nvSpPr>
          <p:cNvPr id="6" name="Isosceles Triangle 5"/>
          <p:cNvSpPr/>
          <p:nvPr/>
        </p:nvSpPr>
        <p:spPr>
          <a:xfrm rot="5400000">
            <a:off x="366036" y="77700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6805579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Stored Data 12"/>
          <p:cNvSpPr/>
          <p:nvPr/>
        </p:nvSpPr>
        <p:spPr>
          <a:xfrm>
            <a:off x="97964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Title 3"/>
          <p:cNvSpPr>
            <a:spLocks noGrp="1"/>
          </p:cNvSpPr>
          <p:nvPr>
            <p:ph type="title"/>
          </p:nvPr>
        </p:nvSpPr>
        <p:spPr/>
        <p:txBody>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323975" y="606533"/>
            <a:ext cx="6496050" cy="4096419"/>
          </a:xfrm>
          <a:prstGeom prst="rect">
            <a:avLst/>
          </a:prstGeom>
          <a:noFill/>
          <a:ln>
            <a:noFill/>
          </a:ln>
        </p:spPr>
      </p:pic>
      <p:sp>
        <p:nvSpPr>
          <p:cNvPr id="7" name="Left Brace 6"/>
          <p:cNvSpPr/>
          <p:nvPr/>
        </p:nvSpPr>
        <p:spPr>
          <a:xfrm>
            <a:off x="1351773" y="1055852"/>
            <a:ext cx="165877" cy="582448"/>
          </a:xfrm>
          <a:prstGeom prst="leftBrace">
            <a:avLst>
              <a:gd name="adj1" fmla="val 4328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8" name="Left Brace 7"/>
          <p:cNvSpPr/>
          <p:nvPr/>
        </p:nvSpPr>
        <p:spPr>
          <a:xfrm>
            <a:off x="1357313" y="3038526"/>
            <a:ext cx="146890" cy="280934"/>
          </a:xfrm>
          <a:prstGeom prst="leftBrace">
            <a:avLst>
              <a:gd name="adj1" fmla="val 199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0" name="Rectangle 9"/>
          <p:cNvSpPr/>
          <p:nvPr/>
        </p:nvSpPr>
        <p:spPr>
          <a:xfrm>
            <a:off x="105321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Must match SDTM variables and values in metadata</a:t>
            </a:r>
          </a:p>
        </p:txBody>
      </p:sp>
      <p:sp>
        <p:nvSpPr>
          <p:cNvPr id="11" name="Left Brace 10"/>
          <p:cNvSpPr/>
          <p:nvPr/>
        </p:nvSpPr>
        <p:spPr>
          <a:xfrm>
            <a:off x="1357313" y="3912393"/>
            <a:ext cx="146890" cy="161925"/>
          </a:xfrm>
          <a:prstGeom prst="leftBrace">
            <a:avLst>
              <a:gd name="adj1" fmla="val 199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188369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280796" y="710347"/>
            <a:ext cx="6582409" cy="3963601"/>
          </a:xfrm>
          <a:prstGeom prst="rect">
            <a:avLst/>
          </a:prstGeom>
          <a:noFill/>
          <a:ln>
            <a:noFill/>
          </a:ln>
        </p:spPr>
      </p:pic>
      <p:sp>
        <p:nvSpPr>
          <p:cNvPr id="7" name="Left Brace 6"/>
          <p:cNvSpPr/>
          <p:nvPr/>
        </p:nvSpPr>
        <p:spPr>
          <a:xfrm>
            <a:off x="1115258" y="3212259"/>
            <a:ext cx="165538" cy="404860"/>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9" name="Line Callout 1 8"/>
          <p:cNvSpPr/>
          <p:nvPr/>
        </p:nvSpPr>
        <p:spPr>
          <a:xfrm>
            <a:off x="7964345" y="3527782"/>
            <a:ext cx="934346" cy="709448"/>
          </a:xfrm>
          <a:prstGeom prst="borderCallout1">
            <a:avLst>
              <a:gd name="adj1" fmla="val 18750"/>
              <a:gd name="adj2" fmla="val -8333"/>
              <a:gd name="adj3" fmla="val 54435"/>
              <a:gd name="adj4" fmla="val -19720"/>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Must have at least one TRTxxP variable</a:t>
            </a:r>
          </a:p>
        </p:txBody>
      </p:sp>
      <p:sp>
        <p:nvSpPr>
          <p:cNvPr id="10" name="Line Callout 1 9"/>
          <p:cNvSpPr/>
          <p:nvPr/>
        </p:nvSpPr>
        <p:spPr>
          <a:xfrm>
            <a:off x="7964345" y="840827"/>
            <a:ext cx="895876" cy="1839311"/>
          </a:xfrm>
          <a:prstGeom prst="borderCallout1">
            <a:avLst>
              <a:gd name="adj1" fmla="val 18750"/>
              <a:gd name="adj2" fmla="val -8333"/>
              <a:gd name="adj3" fmla="val 27845"/>
              <a:gd name="adj4" fmla="val -21201"/>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Must have at least one population flag</a:t>
            </a:r>
          </a:p>
          <a:p>
            <a:endParaRPr lang="en-US" sz="1050" dirty="0">
              <a:solidFill>
                <a:schemeClr val="tx1"/>
              </a:solidFill>
            </a:endParaRPr>
          </a:p>
          <a:p>
            <a:r>
              <a:rPr lang="en-US" sz="1050" dirty="0">
                <a:solidFill>
                  <a:schemeClr val="tx1"/>
                </a:solidFill>
              </a:rPr>
              <a:t>All applicable subject-level population flags must be present</a:t>
            </a:r>
          </a:p>
        </p:txBody>
      </p:sp>
      <p:grpSp>
        <p:nvGrpSpPr>
          <p:cNvPr id="13" name="Group 12"/>
          <p:cNvGrpSpPr/>
          <p:nvPr/>
        </p:nvGrpSpPr>
        <p:grpSpPr>
          <a:xfrm>
            <a:off x="769954" y="736601"/>
            <a:ext cx="460272" cy="3877440"/>
            <a:chOff x="769954" y="736601"/>
            <a:chExt cx="460272" cy="3698766"/>
          </a:xfrm>
        </p:grpSpPr>
        <p:sp>
          <p:nvSpPr>
            <p:cNvPr id="11" name="Flowchart: Stored Data 10"/>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Must match SDTM variables and values in metadata</a:t>
              </a:r>
            </a:p>
          </p:txBody>
        </p:sp>
      </p:grpSp>
      <p:sp>
        <p:nvSpPr>
          <p:cNvPr id="1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919479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600200" y="682003"/>
            <a:ext cx="5943600" cy="3938870"/>
          </a:xfrm>
          <a:prstGeom prst="rect">
            <a:avLst/>
          </a:prstGeom>
          <a:noFill/>
          <a:ln>
            <a:noFill/>
          </a:ln>
        </p:spPr>
      </p:pic>
      <p:sp>
        <p:nvSpPr>
          <p:cNvPr id="7" name="Left Brace 6"/>
          <p:cNvSpPr/>
          <p:nvPr/>
        </p:nvSpPr>
        <p:spPr>
          <a:xfrm>
            <a:off x="1434662" y="996950"/>
            <a:ext cx="165538" cy="3617091"/>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8" name="Group 7"/>
          <p:cNvGrpSpPr/>
          <p:nvPr/>
        </p:nvGrpSpPr>
        <p:grpSpPr>
          <a:xfrm>
            <a:off x="1040677" y="938213"/>
            <a:ext cx="460272" cy="3675829"/>
            <a:chOff x="769954" y="736601"/>
            <a:chExt cx="460272" cy="3698766"/>
          </a:xfrm>
        </p:grpSpPr>
        <p:sp>
          <p:nvSpPr>
            <p:cNvPr id="9" name="Flowchart: Stored Data 8"/>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Rectangle 9"/>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Added if required as per the study design and analysis</a:t>
              </a:r>
            </a:p>
          </p:txBody>
        </p:sp>
      </p:grpSp>
      <p:sp>
        <p:nvSpPr>
          <p:cNvPr id="1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296983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ADSL : Subject-Level Analysis dataset</a:t>
            </a:r>
          </a:p>
        </p:txBody>
      </p:sp>
      <p:pic>
        <p:nvPicPr>
          <p:cNvPr id="6" name="Picture 5"/>
          <p:cNvPicPr>
            <a:picLocks noChangeAspect="1"/>
          </p:cNvPicPr>
          <p:nvPr/>
        </p:nvPicPr>
        <p:blipFill>
          <a:blip r:embed="rId2"/>
          <a:stretch>
            <a:fillRect/>
          </a:stretch>
        </p:blipFill>
        <p:spPr>
          <a:xfrm>
            <a:off x="1191610" y="685800"/>
            <a:ext cx="6094701" cy="3987801"/>
          </a:xfrm>
          <a:prstGeom prst="rect">
            <a:avLst/>
          </a:prstGeom>
          <a:noFill/>
          <a:ln>
            <a:noFill/>
          </a:ln>
        </p:spPr>
      </p:pic>
      <p:sp>
        <p:nvSpPr>
          <p:cNvPr id="7" name="Rectangle 6"/>
          <p:cNvSpPr/>
          <p:nvPr/>
        </p:nvSpPr>
        <p:spPr>
          <a:xfrm>
            <a:off x="7483815" y="2641165"/>
            <a:ext cx="1115408" cy="1312479"/>
          </a:xfrm>
          <a:prstGeom prst="rect">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en-US" sz="1200" dirty="0">
                <a:solidFill>
                  <a:schemeClr val="tx1"/>
                </a:solidFill>
              </a:rPr>
              <a:t>Selected trial dates required in case of an investigational product</a:t>
            </a:r>
          </a:p>
        </p:txBody>
      </p:sp>
      <p:cxnSp>
        <p:nvCxnSpPr>
          <p:cNvPr id="8" name="Straight Arrow Connector 7"/>
          <p:cNvCxnSpPr/>
          <p:nvPr/>
        </p:nvCxnSpPr>
        <p:spPr>
          <a:xfrm>
            <a:off x="7235510" y="2463803"/>
            <a:ext cx="248307" cy="177362"/>
          </a:xfrm>
          <a:prstGeom prst="straightConnector1">
            <a:avLst/>
          </a:prstGeom>
          <a:ln w="12700">
            <a:solidFill>
              <a:srgbClr val="FA9C1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235510" y="3953644"/>
            <a:ext cx="248305" cy="165539"/>
          </a:xfrm>
          <a:prstGeom prst="straightConnector1">
            <a:avLst/>
          </a:prstGeom>
          <a:ln w="12700">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1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2502591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ADSL : Subject-Level Analysis dataset</a:t>
            </a:r>
          </a:p>
        </p:txBody>
      </p:sp>
      <p:grpSp>
        <p:nvGrpSpPr>
          <p:cNvPr id="6" name="Group 5"/>
          <p:cNvGrpSpPr/>
          <p:nvPr/>
        </p:nvGrpSpPr>
        <p:grpSpPr>
          <a:xfrm>
            <a:off x="920750" y="698500"/>
            <a:ext cx="7302500" cy="3936257"/>
            <a:chOff x="638832" y="1024758"/>
            <a:chExt cx="9845236" cy="5574424"/>
          </a:xfrm>
        </p:grpSpPr>
        <p:pic>
          <p:nvPicPr>
            <p:cNvPr id="7" name="Picture 6"/>
            <p:cNvPicPr>
              <a:picLocks noChangeAspect="1"/>
            </p:cNvPicPr>
            <p:nvPr/>
          </p:nvPicPr>
          <p:blipFill>
            <a:blip r:embed="rId2"/>
            <a:stretch>
              <a:fillRect/>
            </a:stretch>
          </p:blipFill>
          <p:spPr>
            <a:xfrm>
              <a:off x="638832" y="1024758"/>
              <a:ext cx="9845236" cy="5155324"/>
            </a:xfrm>
            <a:prstGeom prst="rect">
              <a:avLst/>
            </a:prstGeom>
          </p:spPr>
        </p:pic>
        <p:pic>
          <p:nvPicPr>
            <p:cNvPr id="8" name="Picture 7"/>
            <p:cNvPicPr>
              <a:picLocks noChangeAspect="1"/>
            </p:cNvPicPr>
            <p:nvPr/>
          </p:nvPicPr>
          <p:blipFill>
            <a:blip r:embed="rId3"/>
            <a:stretch>
              <a:fillRect/>
            </a:stretch>
          </p:blipFill>
          <p:spPr>
            <a:xfrm>
              <a:off x="671006" y="6180082"/>
              <a:ext cx="9788932" cy="419100"/>
            </a:xfrm>
            <a:prstGeom prst="rect">
              <a:avLst/>
            </a:prstGeom>
          </p:spPr>
        </p:pic>
      </p:grpSp>
      <p:sp>
        <p:nvSpPr>
          <p:cNvPr id="9" name="Left Brace 8"/>
          <p:cNvSpPr/>
          <p:nvPr/>
        </p:nvSpPr>
        <p:spPr>
          <a:xfrm>
            <a:off x="710762" y="984250"/>
            <a:ext cx="165538" cy="3617091"/>
          </a:xfrm>
          <a:prstGeom prst="leftBrace">
            <a:avLst>
              <a:gd name="adj1" fmla="val 22718"/>
              <a:gd name="adj2" fmla="val 50000"/>
            </a:avLst>
          </a:prstGeom>
          <a:ln w="12700">
            <a:solidFill>
              <a:srgbClr val="DF3E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grpSp>
        <p:nvGrpSpPr>
          <p:cNvPr id="10" name="Group 9"/>
          <p:cNvGrpSpPr/>
          <p:nvPr/>
        </p:nvGrpSpPr>
        <p:grpSpPr>
          <a:xfrm>
            <a:off x="316777" y="925513"/>
            <a:ext cx="460272" cy="3675829"/>
            <a:chOff x="769954" y="736601"/>
            <a:chExt cx="460272" cy="3698766"/>
          </a:xfrm>
        </p:grpSpPr>
        <p:sp>
          <p:nvSpPr>
            <p:cNvPr id="11" name="Flowchart: Stored Data 10"/>
            <p:cNvSpPr/>
            <p:nvPr/>
          </p:nvSpPr>
          <p:spPr>
            <a:xfrm>
              <a:off x="769954" y="736601"/>
              <a:ext cx="460272" cy="3698766"/>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p:cNvSpPr/>
            <p:nvPr/>
          </p:nvSpPr>
          <p:spPr>
            <a:xfrm>
              <a:off x="843524" y="736601"/>
              <a:ext cx="264602" cy="3698766"/>
            </a:xfrm>
            <a:prstGeom prst="rect">
              <a:avLst/>
            </a:prstGeom>
            <a:gradFill flip="none" rotWithShape="1">
              <a:gsLst>
                <a:gs pos="50000">
                  <a:srgbClr val="E872A5"/>
                </a:gs>
                <a:gs pos="18000">
                  <a:srgbClr val="DF3E82"/>
                </a:gs>
                <a:gs pos="88000">
                  <a:srgbClr val="DF3E82"/>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solidFill>
                    <a:schemeClr val="bg1"/>
                  </a:solidFill>
                </a:rPr>
                <a:t>Added if required as per the study design and analysis</a:t>
              </a:r>
            </a:p>
          </p:txBody>
        </p:sp>
      </p:grpSp>
      <p:sp>
        <p:nvSpPr>
          <p:cNvPr id="1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5670907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ADSL : Subject-Level Analysis dataset</a:t>
            </a:r>
          </a:p>
        </p:txBody>
      </p:sp>
      <p:grpSp>
        <p:nvGrpSpPr>
          <p:cNvPr id="5" name="Group 4"/>
          <p:cNvGrpSpPr/>
          <p:nvPr/>
        </p:nvGrpSpPr>
        <p:grpSpPr>
          <a:xfrm>
            <a:off x="420381" y="75313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Important Notes</a:t>
              </a:r>
            </a:p>
          </p:txBody>
        </p:sp>
      </p:grpSp>
      <p:sp>
        <p:nvSpPr>
          <p:cNvPr id="8" name="Rectangle 7"/>
          <p:cNvSpPr/>
          <p:nvPr/>
        </p:nvSpPr>
        <p:spPr>
          <a:xfrm>
            <a:off x="424980" y="1133066"/>
            <a:ext cx="8458889" cy="1692771"/>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dirty="0"/>
              <a:t>A set of timing variables can be included in ADSL only if the definitions are set fixed across the study</a:t>
            </a:r>
          </a:p>
          <a:p>
            <a:pPr marL="168275" indent="-168275">
              <a:spcBef>
                <a:spcPts val="600"/>
              </a:spcBef>
              <a:buClr>
                <a:srgbClr val="595959"/>
              </a:buClr>
              <a:buFont typeface="Wingdings" panose="05000000000000000000" pitchFamily="2" charset="2"/>
              <a:buChar char="§"/>
            </a:pPr>
            <a:r>
              <a:rPr lang="en-US" dirty="0"/>
              <a:t>Varying timepoint definitions for period start and stop even if required of safety or efficacy analysis should not be included</a:t>
            </a:r>
          </a:p>
          <a:p>
            <a:pPr marL="168275" indent="-168275">
              <a:spcBef>
                <a:spcPts val="600"/>
              </a:spcBef>
              <a:buClr>
                <a:srgbClr val="595959"/>
              </a:buClr>
              <a:buFont typeface="Wingdings" panose="05000000000000000000" pitchFamily="2" charset="2"/>
              <a:buChar char="§"/>
            </a:pPr>
            <a:r>
              <a:rPr lang="en-US" dirty="0"/>
              <a:t>Additional subject level subperiod, phase timing, trial experience variables can be added</a:t>
            </a:r>
          </a:p>
          <a:p>
            <a:pPr marL="168275" indent="-168275">
              <a:spcBef>
                <a:spcPts val="600"/>
              </a:spcBef>
              <a:buClr>
                <a:srgbClr val="595959"/>
              </a:buClr>
              <a:buFont typeface="Wingdings" panose="05000000000000000000" pitchFamily="2" charset="2"/>
              <a:buChar char="§"/>
            </a:pPr>
            <a:r>
              <a:rPr lang="en-US" dirty="0"/>
              <a:t>EPOCH variable becomes important to be retained in all ADaM datasets in case of </a:t>
            </a:r>
            <a:r>
              <a:rPr lang="en-US" dirty="0" smtClean="0"/>
              <a:t>submission</a:t>
            </a:r>
          </a:p>
          <a:p>
            <a:pPr>
              <a:spcBef>
                <a:spcPts val="600"/>
              </a:spcBef>
              <a:buClr>
                <a:srgbClr val="595959"/>
              </a:buClr>
            </a:pPr>
            <a:r>
              <a:rPr lang="en-US" dirty="0"/>
              <a:t>Refer ADaM Implementation Guide V1.1 for all the </a:t>
            </a:r>
            <a:r>
              <a:rPr lang="en-US" dirty="0" smtClean="0"/>
              <a:t>details</a:t>
            </a:r>
            <a:endParaRPr lang="en-US" dirty="0"/>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629460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1149941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smtClean="0"/>
              <a:t>BDS – Basic Data Structure</a:t>
            </a:r>
            <a:endParaRPr lang="en-US" dirty="0"/>
          </a:p>
        </p:txBody>
      </p:sp>
      <p:sp>
        <p:nvSpPr>
          <p:cNvPr id="4" name="Text Placeholder 3"/>
          <p:cNvSpPr>
            <a:spLocks noGrp="1"/>
          </p:cNvSpPr>
          <p:nvPr>
            <p:ph type="body" sz="quarter" idx="10"/>
          </p:nvPr>
        </p:nvSpPr>
        <p:spPr/>
        <p:txBody>
          <a:bodyPr/>
          <a:lstStyle/>
          <a:p>
            <a:r>
              <a:rPr lang="en-US" dirty="0" smtClean="0"/>
              <a:t>November 2,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447556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BDS : Basic Data structure</a:t>
            </a:r>
          </a:p>
        </p:txBody>
      </p:sp>
      <p:sp>
        <p:nvSpPr>
          <p:cNvPr id="6" name="Content Placeholder 5"/>
          <p:cNvSpPr>
            <a:spLocks noGrp="1"/>
          </p:cNvSpPr>
          <p:nvPr>
            <p:ph idx="1"/>
          </p:nvPr>
        </p:nvSpPr>
        <p:spPr/>
        <p:txBody>
          <a:bodyPr/>
          <a:lstStyle/>
          <a:p>
            <a:r>
              <a:rPr lang="en-US" dirty="0"/>
              <a:t>BDS dataset contains </a:t>
            </a:r>
            <a:r>
              <a:rPr lang="en-US" u="sng" dirty="0"/>
              <a:t>one or more records per subject, per analysis parameter, per analysis timepoint (only if present)</a:t>
            </a:r>
          </a:p>
          <a:p>
            <a:r>
              <a:rPr lang="en-US" dirty="0"/>
              <a:t>Classification of variables in the BDS datasets</a:t>
            </a:r>
          </a:p>
          <a:p>
            <a:pPr lvl="1"/>
            <a:r>
              <a:rPr lang="en-US" dirty="0"/>
              <a:t>Subject Identifier variables</a:t>
            </a:r>
          </a:p>
          <a:p>
            <a:pPr lvl="1"/>
            <a:r>
              <a:rPr lang="en-US" dirty="0"/>
              <a:t>Treatment variables</a:t>
            </a:r>
          </a:p>
          <a:p>
            <a:pPr lvl="1"/>
            <a:r>
              <a:rPr lang="en-US" dirty="0"/>
              <a:t>Timing variables</a:t>
            </a:r>
          </a:p>
          <a:p>
            <a:pPr lvl="1"/>
            <a:r>
              <a:rPr lang="en-US" dirty="0"/>
              <a:t>Analysis Parameter variables</a:t>
            </a:r>
          </a:p>
          <a:p>
            <a:pPr lvl="1"/>
            <a:r>
              <a:rPr lang="en-US" dirty="0"/>
              <a:t>Analysis Descriptor variables</a:t>
            </a:r>
          </a:p>
          <a:p>
            <a:pPr lvl="1"/>
            <a:r>
              <a:rPr lang="en-US" dirty="0"/>
              <a:t>Indicator variables</a:t>
            </a:r>
          </a:p>
          <a:p>
            <a:pPr lvl="1"/>
            <a:r>
              <a:rPr lang="en-US" dirty="0"/>
              <a:t>Data point traceability variables</a:t>
            </a:r>
          </a:p>
          <a:p>
            <a:pPr lvl="1"/>
            <a:r>
              <a:rPr lang="en-US" dirty="0"/>
              <a:t>Analysis-Enabling </a:t>
            </a:r>
            <a:r>
              <a:rPr lang="en-US" dirty="0" smtClean="0"/>
              <a:t>variables</a:t>
            </a:r>
            <a:endParaRPr lang="en-US" dirty="0"/>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148756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Analysis Datasets</a:t>
            </a:r>
            <a:endParaRPr lang="en-US" dirty="0"/>
          </a:p>
        </p:txBody>
      </p:sp>
      <p:pic>
        <p:nvPicPr>
          <p:cNvPr id="6" name="Content Placeholder 11"/>
          <p:cNvPicPr>
            <a:picLocks noChangeAspect="1"/>
          </p:cNvPicPr>
          <p:nvPr/>
        </p:nvPicPr>
        <p:blipFill>
          <a:blip r:embed="rId3"/>
          <a:stretch>
            <a:fillRect/>
          </a:stretch>
        </p:blipFill>
        <p:spPr>
          <a:xfrm>
            <a:off x="1879600" y="659679"/>
            <a:ext cx="5384800" cy="3646330"/>
          </a:xfrm>
          <a:prstGeom prst="rect">
            <a:avLst/>
          </a:prstGeom>
          <a:noFill/>
          <a:ln>
            <a:noFill/>
          </a:ln>
        </p:spPr>
      </p:pic>
      <p:sp>
        <p:nvSpPr>
          <p:cNvPr id="7" name="TextBox 6"/>
          <p:cNvSpPr txBox="1"/>
          <p:nvPr/>
        </p:nvSpPr>
        <p:spPr>
          <a:xfrm>
            <a:off x="151402" y="4343621"/>
            <a:ext cx="3456395" cy="253916"/>
          </a:xfrm>
          <a:prstGeom prst="rect">
            <a:avLst/>
          </a:prstGeom>
          <a:noFill/>
        </p:spPr>
        <p:txBody>
          <a:bodyPr wrap="none" rtlCol="0">
            <a:spAutoFit/>
          </a:bodyPr>
          <a:lstStyle/>
          <a:p>
            <a:r>
              <a:rPr lang="en-US" sz="1050" dirty="0"/>
              <a:t>Picture courtesy ADaM Implementation guideline CDISC.org</a:t>
            </a:r>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6090607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 between ADaM BDS and Mock up tables</a:t>
            </a:r>
          </a:p>
        </p:txBody>
      </p:sp>
      <p:sp>
        <p:nvSpPr>
          <p:cNvPr id="7" name="Freeform 6"/>
          <p:cNvSpPr/>
          <p:nvPr/>
        </p:nvSpPr>
        <p:spPr>
          <a:xfrm rot="5400000">
            <a:off x="4236224" y="-988107"/>
            <a:ext cx="544489" cy="4163048"/>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0 w 2010873"/>
              <a:gd name="connsiteY5"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873" h="804349">
                <a:moveTo>
                  <a:pt x="0" y="0"/>
                </a:moveTo>
                <a:lnTo>
                  <a:pt x="1608699" y="0"/>
                </a:lnTo>
                <a:lnTo>
                  <a:pt x="2010873" y="402175"/>
                </a:lnTo>
                <a:lnTo>
                  <a:pt x="1608699" y="804349"/>
                </a:lnTo>
                <a:lnTo>
                  <a:pt x="0" y="804349"/>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Statistical Analysis Plan (SAP)</a:t>
            </a:r>
          </a:p>
        </p:txBody>
      </p:sp>
      <p:sp>
        <p:nvSpPr>
          <p:cNvPr id="8" name="Freeform 7"/>
          <p:cNvSpPr/>
          <p:nvPr/>
        </p:nvSpPr>
        <p:spPr>
          <a:xfrm rot="5400000">
            <a:off x="4236224" y="-485246"/>
            <a:ext cx="544489" cy="4163045"/>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Mock shells for Tables, Listings and Figures</a:t>
            </a:r>
          </a:p>
        </p:txBody>
      </p:sp>
      <p:sp>
        <p:nvSpPr>
          <p:cNvPr id="9" name="Freeform 8"/>
          <p:cNvSpPr/>
          <p:nvPr/>
        </p:nvSpPr>
        <p:spPr>
          <a:xfrm rot="5400000">
            <a:off x="4236223" y="17617"/>
            <a:ext cx="544489" cy="4163038"/>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Annotation of Mock shells</a:t>
            </a:r>
          </a:p>
        </p:txBody>
      </p:sp>
      <p:sp>
        <p:nvSpPr>
          <p:cNvPr id="10" name="Freeform 9"/>
          <p:cNvSpPr/>
          <p:nvPr/>
        </p:nvSpPr>
        <p:spPr>
          <a:xfrm rot="5400000">
            <a:off x="4236223" y="52047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Specifications (Metadata) for SDTM and ADaM</a:t>
            </a:r>
          </a:p>
        </p:txBody>
      </p:sp>
      <p:sp>
        <p:nvSpPr>
          <p:cNvPr id="11" name="Freeform 10"/>
          <p:cNvSpPr/>
          <p:nvPr/>
        </p:nvSpPr>
        <p:spPr>
          <a:xfrm rot="5400000">
            <a:off x="4236223" y="102333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SDTM</a:t>
            </a:r>
          </a:p>
        </p:txBody>
      </p:sp>
      <p:sp>
        <p:nvSpPr>
          <p:cNvPr id="12" name="Freeform 11"/>
          <p:cNvSpPr/>
          <p:nvPr/>
        </p:nvSpPr>
        <p:spPr>
          <a:xfrm rot="5400000">
            <a:off x="4236223" y="1526199"/>
            <a:ext cx="544489"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ADaM</a:t>
            </a:r>
          </a:p>
        </p:txBody>
      </p:sp>
      <p:sp>
        <p:nvSpPr>
          <p:cNvPr id="13" name="Freeform 12"/>
          <p:cNvSpPr/>
          <p:nvPr/>
        </p:nvSpPr>
        <p:spPr>
          <a:xfrm rot="5400000">
            <a:off x="4236224" y="2029057"/>
            <a:ext cx="544488" cy="4163034"/>
          </a:xfrm>
          <a:custGeom>
            <a:avLst/>
            <a:gdLst>
              <a:gd name="connsiteX0" fmla="*/ 0 w 2010873"/>
              <a:gd name="connsiteY0" fmla="*/ 0 h 804349"/>
              <a:gd name="connsiteX1" fmla="*/ 1608699 w 2010873"/>
              <a:gd name="connsiteY1" fmla="*/ 0 h 804349"/>
              <a:gd name="connsiteX2" fmla="*/ 2010873 w 2010873"/>
              <a:gd name="connsiteY2" fmla="*/ 402175 h 804349"/>
              <a:gd name="connsiteX3" fmla="*/ 1608699 w 2010873"/>
              <a:gd name="connsiteY3" fmla="*/ 804349 h 804349"/>
              <a:gd name="connsiteX4" fmla="*/ 0 w 2010873"/>
              <a:gd name="connsiteY4" fmla="*/ 804349 h 804349"/>
              <a:gd name="connsiteX5" fmla="*/ 402175 w 2010873"/>
              <a:gd name="connsiteY5" fmla="*/ 402175 h 804349"/>
              <a:gd name="connsiteX6" fmla="*/ 0 w 2010873"/>
              <a:gd name="connsiteY6" fmla="*/ 0 h 80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0873" h="804349">
                <a:moveTo>
                  <a:pt x="0" y="0"/>
                </a:moveTo>
                <a:lnTo>
                  <a:pt x="1608699" y="0"/>
                </a:lnTo>
                <a:lnTo>
                  <a:pt x="2010873" y="402175"/>
                </a:lnTo>
                <a:lnTo>
                  <a:pt x="1608699" y="804349"/>
                </a:lnTo>
                <a:lnTo>
                  <a:pt x="0" y="804349"/>
                </a:lnTo>
                <a:lnTo>
                  <a:pt x="402175" y="402175"/>
                </a:lnTo>
                <a:lnTo>
                  <a:pt x="0" y="0"/>
                </a:lnTo>
                <a:close/>
              </a:path>
            </a:pathLst>
          </a:custGeom>
          <a:gradFill flip="none" rotWithShape="1">
            <a:gsLst>
              <a:gs pos="50000">
                <a:srgbClr val="FADEEA"/>
              </a:gs>
              <a:gs pos="18000">
                <a:srgbClr val="F6C6DB"/>
              </a:gs>
              <a:gs pos="88000">
                <a:srgbClr val="F6C6DB"/>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b="1" dirty="0">
                <a:solidFill>
                  <a:schemeClr val="tx1"/>
                </a:solidFill>
              </a:rPr>
              <a:t>TLF</a:t>
            </a:r>
          </a:p>
        </p:txBody>
      </p:sp>
      <p:sp>
        <p:nvSpPr>
          <p:cNvPr id="15" name="Down Arrow 14"/>
          <p:cNvSpPr/>
          <p:nvPr/>
        </p:nvSpPr>
        <p:spPr>
          <a:xfrm>
            <a:off x="1797267" y="821170"/>
            <a:ext cx="593835" cy="3519606"/>
          </a:xfrm>
          <a:prstGeom prst="downArrow">
            <a:avLst>
              <a:gd name="adj1" fmla="val 50000"/>
              <a:gd name="adj2" fmla="val 45150"/>
            </a:avLst>
          </a:prstGeom>
          <a:solidFill>
            <a:srgbClr val="595959"/>
          </a:solidFill>
          <a:ln>
            <a:noFill/>
          </a:ln>
          <a:effectLst/>
        </p:spPr>
        <p:style>
          <a:lnRef idx="1">
            <a:schemeClr val="accent2"/>
          </a:lnRef>
          <a:fillRef idx="2">
            <a:schemeClr val="accent2"/>
          </a:fillRef>
          <a:effectRef idx="1">
            <a:schemeClr val="accent2"/>
          </a:effectRef>
          <a:fontRef idx="minor">
            <a:schemeClr val="dk1"/>
          </a:fontRef>
        </p:style>
        <p:txBody>
          <a:bodyPr vert="vert270" rtlCol="0" anchor="ctr"/>
          <a:lstStyle/>
          <a:p>
            <a:pPr algn="ctr"/>
            <a:r>
              <a:rPr lang="en-US" sz="1800" b="1" dirty="0">
                <a:solidFill>
                  <a:schemeClr val="bg1"/>
                </a:solidFill>
              </a:rPr>
              <a:t>Process Flow</a:t>
            </a:r>
          </a:p>
        </p:txBody>
      </p:sp>
      <p:sp>
        <p:nvSpPr>
          <p:cNvPr id="18" name="Curved Left Arrow 17"/>
          <p:cNvSpPr/>
          <p:nvPr/>
        </p:nvSpPr>
        <p:spPr>
          <a:xfrm>
            <a:off x="6672144" y="2542364"/>
            <a:ext cx="557332" cy="1143811"/>
          </a:xfrm>
          <a:prstGeom prst="curvedLeftArrow">
            <a:avLst/>
          </a:prstGeom>
          <a:solidFill>
            <a:srgbClr val="595959"/>
          </a:solidFill>
          <a:ln>
            <a:noFill/>
          </a:ln>
          <a:effectLst>
            <a:innerShdw blurRad="63500" dist="50800" dir="18900000">
              <a:prstClr val="black">
                <a:alpha val="50000"/>
              </a:prstClr>
            </a:inn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dirty="0">
              <a:solidFill>
                <a:schemeClr val="tx1"/>
              </a:solidFill>
            </a:endParaRPr>
          </a:p>
        </p:txBody>
      </p:sp>
      <p:sp>
        <p:nvSpPr>
          <p:cNvPr id="1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9380210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Mock shell</a:t>
            </a:r>
          </a:p>
        </p:txBody>
      </p:sp>
      <p:pic>
        <p:nvPicPr>
          <p:cNvPr id="5" name="Picture 4"/>
          <p:cNvPicPr>
            <a:picLocks noChangeAspect="1"/>
          </p:cNvPicPr>
          <p:nvPr/>
        </p:nvPicPr>
        <p:blipFill>
          <a:blip r:embed="rId3"/>
          <a:stretch>
            <a:fillRect/>
          </a:stretch>
        </p:blipFill>
        <p:spPr>
          <a:xfrm>
            <a:off x="296473" y="1135117"/>
            <a:ext cx="8551054" cy="2666914"/>
          </a:xfrm>
          <a:prstGeom prst="rect">
            <a:avLst/>
          </a:prstGeom>
          <a:noFill/>
          <a:ln>
            <a:noFill/>
          </a:ln>
        </p:spPr>
      </p:pic>
      <p:sp>
        <p:nvSpPr>
          <p:cNvPr id="26" name="Rectangle 25"/>
          <p:cNvSpPr/>
          <p:nvPr/>
        </p:nvSpPr>
        <p:spPr>
          <a:xfrm>
            <a:off x="6318031" y="672656"/>
            <a:ext cx="2731376" cy="1384995"/>
          </a:xfrm>
          <a:prstGeom prst="rect">
            <a:avLst/>
          </a:prstGeom>
          <a:solidFill>
            <a:srgbClr val="FDE1B9"/>
          </a:solidFill>
          <a:ln>
            <a:solidFill>
              <a:srgbClr val="FA9C12"/>
            </a:solidFill>
          </a:ln>
        </p:spPr>
        <p:txBody>
          <a:bodyPr wrap="square">
            <a:spAutoFit/>
          </a:bodyPr>
          <a:lstStyle/>
          <a:p>
            <a:r>
              <a:rPr lang="en-US" sz="1050" dirty="0">
                <a:latin typeface="Calibri" panose="020F0502020204030204" pitchFamily="34" charset="0"/>
                <a:ea typeface="Calibri" panose="020F0502020204030204" pitchFamily="34" charset="0"/>
                <a:cs typeface="Times New Roman" panose="02020603050405020304" pitchFamily="18" charset="0"/>
              </a:rPr>
              <a:t>Following variables will be needed to create this output:</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Population variable – SAFFL</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Laboratory Parameter – PARAMCD, PARAM</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Treatment variable – TRTAN, TRTA</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Baseline information – BASE</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Change information – CHG</a:t>
            </a:r>
          </a:p>
          <a:p>
            <a:pPr marL="168275" indent="-168275">
              <a:buFont typeface="+mj-lt"/>
              <a:buAutoNum type="arabicPeriod"/>
            </a:pPr>
            <a:r>
              <a:rPr lang="en-US" sz="1050" dirty="0">
                <a:latin typeface="Calibri" panose="020F0502020204030204" pitchFamily="34" charset="0"/>
                <a:ea typeface="Calibri" panose="020F0502020204030204" pitchFamily="34" charset="0"/>
                <a:cs typeface="Times New Roman" panose="02020603050405020304" pitchFamily="18" charset="0"/>
              </a:rPr>
              <a:t>Postbaseline –  AVAL and AVISIT</a:t>
            </a:r>
          </a:p>
        </p:txBody>
      </p:sp>
      <p:sp>
        <p:nvSpPr>
          <p:cNvPr id="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50606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Annotated Mock </a:t>
            </a:r>
            <a:r>
              <a:rPr lang="en-US" dirty="0" smtClean="0"/>
              <a:t>Shell</a:t>
            </a:r>
            <a:endParaRPr lang="en-US" dirty="0"/>
          </a:p>
        </p:txBody>
      </p:sp>
      <p:pic>
        <p:nvPicPr>
          <p:cNvPr id="5" name="Picture 4"/>
          <p:cNvPicPr>
            <a:picLocks noChangeAspect="1"/>
          </p:cNvPicPr>
          <p:nvPr/>
        </p:nvPicPr>
        <p:blipFill>
          <a:blip r:embed="rId3"/>
          <a:stretch>
            <a:fillRect/>
          </a:stretch>
        </p:blipFill>
        <p:spPr>
          <a:xfrm>
            <a:off x="296473" y="1135117"/>
            <a:ext cx="8551054" cy="2666914"/>
          </a:xfrm>
          <a:prstGeom prst="rect">
            <a:avLst/>
          </a:prstGeom>
          <a:noFill/>
          <a:ln>
            <a:noFill/>
          </a:ln>
        </p:spPr>
      </p:pic>
      <p:sp>
        <p:nvSpPr>
          <p:cNvPr id="6" name="TextBox 5"/>
          <p:cNvSpPr txBox="1"/>
          <p:nvPr/>
        </p:nvSpPr>
        <p:spPr>
          <a:xfrm>
            <a:off x="6202581" y="1560739"/>
            <a:ext cx="1143000" cy="253916"/>
          </a:xfrm>
          <a:prstGeom prst="rect">
            <a:avLst/>
          </a:prstGeom>
          <a:solidFill>
            <a:schemeClr val="accent4">
              <a:lumMod val="40000"/>
              <a:lumOff val="60000"/>
            </a:schemeClr>
          </a:solidFill>
          <a:ln>
            <a:solidFill>
              <a:schemeClr val="bg1"/>
            </a:solidFill>
          </a:ln>
        </p:spPr>
        <p:txBody>
          <a:bodyPr wrap="square" rtlCol="0">
            <a:spAutoFit/>
          </a:bodyPr>
          <a:lstStyle/>
          <a:p>
            <a:pPr algn="ctr"/>
            <a:r>
              <a:rPr lang="en-US" sz="1050" b="1" dirty="0" smtClean="0">
                <a:solidFill>
                  <a:schemeClr val="bg1"/>
                </a:solidFill>
              </a:rPr>
              <a:t>ADSL.SAFFL</a:t>
            </a:r>
            <a:r>
              <a:rPr lang="en-US" sz="1050" b="1" dirty="0">
                <a:solidFill>
                  <a:schemeClr val="bg1"/>
                </a:solidFill>
              </a:rPr>
              <a:t>=‘Y’</a:t>
            </a:r>
          </a:p>
        </p:txBody>
      </p:sp>
      <p:cxnSp>
        <p:nvCxnSpPr>
          <p:cNvPr id="7" name="Straight Arrow Connector 6"/>
          <p:cNvCxnSpPr>
            <a:endCxn id="6" idx="1"/>
          </p:cNvCxnSpPr>
          <p:nvPr/>
        </p:nvCxnSpPr>
        <p:spPr>
          <a:xfrm flipV="1">
            <a:off x="5069385" y="1687697"/>
            <a:ext cx="1133196" cy="10576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38500" y="1729290"/>
            <a:ext cx="1488858"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ADLB.PARMCD=‘CREA’</a:t>
            </a:r>
          </a:p>
        </p:txBody>
      </p:sp>
      <p:cxnSp>
        <p:nvCxnSpPr>
          <p:cNvPr id="9" name="Straight Arrow Connector 8"/>
          <p:cNvCxnSpPr/>
          <p:nvPr/>
        </p:nvCxnSpPr>
        <p:spPr>
          <a:xfrm flipV="1">
            <a:off x="1609946" y="1884277"/>
            <a:ext cx="252968" cy="9893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0288" y="2119141"/>
            <a:ext cx="1014905" cy="253916"/>
          </a:xfrm>
          <a:prstGeom prst="rect">
            <a:avLst/>
          </a:prstGeom>
          <a:solidFill>
            <a:schemeClr val="accent4">
              <a:lumMod val="40000"/>
              <a:lumOff val="60000"/>
            </a:schemeClr>
          </a:solidFill>
          <a:ln>
            <a:solidFill>
              <a:schemeClr val="bg1"/>
            </a:solidFill>
          </a:ln>
        </p:spPr>
        <p:txBody>
          <a:bodyPr wrap="square" rtlCol="0">
            <a:spAutoFit/>
          </a:bodyPr>
          <a:lstStyle/>
          <a:p>
            <a:pPr algn="ctr"/>
            <a:r>
              <a:rPr lang="en-US" sz="1050" b="1" dirty="0" smtClean="0">
                <a:solidFill>
                  <a:schemeClr val="bg1"/>
                </a:solidFill>
              </a:rPr>
              <a:t>ADSL.TRTAN</a:t>
            </a:r>
            <a:endParaRPr lang="en-US" sz="1050" b="1" dirty="0">
              <a:solidFill>
                <a:schemeClr val="bg1"/>
              </a:solidFill>
            </a:endParaRPr>
          </a:p>
        </p:txBody>
      </p:sp>
      <p:sp>
        <p:nvSpPr>
          <p:cNvPr id="11" name="TextBox 10"/>
          <p:cNvSpPr txBox="1"/>
          <p:nvPr/>
        </p:nvSpPr>
        <p:spPr>
          <a:xfrm>
            <a:off x="1398816" y="2112592"/>
            <a:ext cx="928197"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ADLB.BASE</a:t>
            </a:r>
          </a:p>
        </p:txBody>
      </p:sp>
      <p:sp>
        <p:nvSpPr>
          <p:cNvPr id="12" name="TextBox 11"/>
          <p:cNvSpPr txBox="1"/>
          <p:nvPr/>
        </p:nvSpPr>
        <p:spPr>
          <a:xfrm>
            <a:off x="3996555" y="1884277"/>
            <a:ext cx="3452648"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ADLB.AVAL Where ADLB.AVISIT=‘ENDPOINT’</a:t>
            </a:r>
          </a:p>
        </p:txBody>
      </p:sp>
      <p:cxnSp>
        <p:nvCxnSpPr>
          <p:cNvPr id="13" name="Straight Arrow Connector 12"/>
          <p:cNvCxnSpPr/>
          <p:nvPr/>
        </p:nvCxnSpPr>
        <p:spPr>
          <a:xfrm flipV="1">
            <a:off x="5978200" y="2081048"/>
            <a:ext cx="75759" cy="16423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85851" y="2382583"/>
            <a:ext cx="90487" cy="112967"/>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369344" y="2268649"/>
            <a:ext cx="209854" cy="682"/>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66026" y="1885080"/>
            <a:ext cx="928197" cy="253916"/>
          </a:xfrm>
          <a:prstGeom prst="rect">
            <a:avLst/>
          </a:prstGeom>
          <a:solidFill>
            <a:srgbClr val="FA9C12"/>
          </a:solidFill>
          <a:ln>
            <a:solidFill>
              <a:schemeClr val="bg1"/>
            </a:solidFill>
          </a:ln>
        </p:spPr>
        <p:txBody>
          <a:bodyPr wrap="square" rtlCol="0">
            <a:spAutoFit/>
          </a:bodyPr>
          <a:lstStyle/>
          <a:p>
            <a:pPr algn="ctr"/>
            <a:r>
              <a:rPr lang="en-US" sz="1050" b="1" dirty="0">
                <a:solidFill>
                  <a:schemeClr val="bg1"/>
                </a:solidFill>
              </a:rPr>
              <a:t>ADLB.CHG</a:t>
            </a:r>
          </a:p>
        </p:txBody>
      </p:sp>
      <p:cxnSp>
        <p:nvCxnSpPr>
          <p:cNvPr id="17" name="Straight Arrow Connector 16"/>
          <p:cNvCxnSpPr/>
          <p:nvPr/>
        </p:nvCxnSpPr>
        <p:spPr>
          <a:xfrm flipV="1">
            <a:off x="7874880" y="2008488"/>
            <a:ext cx="177358" cy="198683"/>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5137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2"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a:t>
            </a:r>
            <a:r>
              <a:rPr lang="en-US" dirty="0" smtClean="0"/>
              <a:t>DLB </a:t>
            </a:r>
            <a:r>
              <a:rPr lang="en-US" dirty="0"/>
              <a:t>– BDS </a:t>
            </a:r>
            <a:r>
              <a:rPr lang="en-US" dirty="0" smtClean="0"/>
              <a:t>Structure</a:t>
            </a:r>
            <a:endParaRPr lang="en-US" dirty="0"/>
          </a:p>
        </p:txBody>
      </p:sp>
      <p:pic>
        <p:nvPicPr>
          <p:cNvPr id="5" name="Picture 4"/>
          <p:cNvPicPr>
            <a:picLocks noChangeAspect="1"/>
          </p:cNvPicPr>
          <p:nvPr/>
        </p:nvPicPr>
        <p:blipFill>
          <a:blip r:embed="rId2"/>
          <a:stretch>
            <a:fillRect/>
          </a:stretch>
        </p:blipFill>
        <p:spPr>
          <a:xfrm>
            <a:off x="1423714" y="717948"/>
            <a:ext cx="6296573" cy="3913678"/>
          </a:xfrm>
          <a:prstGeom prst="rect">
            <a:avLst/>
          </a:prstGeom>
          <a:noFill/>
          <a:ln>
            <a:noFill/>
          </a:ln>
        </p:spPr>
      </p:pic>
      <p:sp>
        <p:nvSpPr>
          <p:cNvPr id="2" name="Oval 1"/>
          <p:cNvSpPr/>
          <p:nvPr/>
        </p:nvSpPr>
        <p:spPr>
          <a:xfrm>
            <a:off x="2115879" y="2530549"/>
            <a:ext cx="627321" cy="223284"/>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67023" y="3561908"/>
            <a:ext cx="850605" cy="988828"/>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15879" y="2892057"/>
            <a:ext cx="627321" cy="255182"/>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3 7"/>
          <p:cNvSpPr/>
          <p:nvPr/>
        </p:nvSpPr>
        <p:spPr>
          <a:xfrm>
            <a:off x="7857460" y="4019106"/>
            <a:ext cx="1057939" cy="414671"/>
          </a:xfrm>
          <a:prstGeom prst="borderCallout3">
            <a:avLst>
              <a:gd name="adj1" fmla="val 18750"/>
              <a:gd name="adj2" fmla="val -8333"/>
              <a:gd name="adj3" fmla="val 18750"/>
              <a:gd name="adj4" fmla="val -16667"/>
              <a:gd name="adj5" fmla="val 70230"/>
              <a:gd name="adj6" fmla="val -50678"/>
              <a:gd name="adj7" fmla="val 112963"/>
              <a:gd name="adj8" fmla="val -833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New columns added</a:t>
            </a:r>
            <a:endParaRPr lang="en-US" sz="1200" dirty="0">
              <a:solidFill>
                <a:schemeClr val="tx1"/>
              </a:solidFill>
            </a:endParaRPr>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91494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a:t>
            </a:r>
            <a:r>
              <a:rPr lang="en-US" dirty="0" smtClean="0"/>
              <a:t>DLB </a:t>
            </a:r>
            <a:r>
              <a:rPr lang="en-US" dirty="0"/>
              <a:t>– BDS </a:t>
            </a:r>
            <a:r>
              <a:rPr lang="en-US" dirty="0" smtClean="0"/>
              <a:t>Structure</a:t>
            </a:r>
            <a:endParaRPr lang="en-US" dirty="0"/>
          </a:p>
        </p:txBody>
      </p:sp>
      <p:pic>
        <p:nvPicPr>
          <p:cNvPr id="5" name="Picture 4"/>
          <p:cNvPicPr>
            <a:picLocks noChangeAspect="1"/>
          </p:cNvPicPr>
          <p:nvPr/>
        </p:nvPicPr>
        <p:blipFill>
          <a:blip r:embed="rId2"/>
          <a:stretch>
            <a:fillRect/>
          </a:stretch>
        </p:blipFill>
        <p:spPr>
          <a:xfrm>
            <a:off x="1201026" y="694296"/>
            <a:ext cx="6741948" cy="3887104"/>
          </a:xfrm>
          <a:prstGeom prst="rect">
            <a:avLst/>
          </a:prstGeom>
          <a:noFill/>
          <a:ln>
            <a:noFill/>
          </a:ln>
        </p:spPr>
      </p:pic>
      <p:sp>
        <p:nvSpPr>
          <p:cNvPr id="2" name="Oval 1"/>
          <p:cNvSpPr/>
          <p:nvPr/>
        </p:nvSpPr>
        <p:spPr>
          <a:xfrm>
            <a:off x="2009553" y="3264195"/>
            <a:ext cx="659219" cy="287079"/>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28660" y="1722474"/>
            <a:ext cx="1403498" cy="382773"/>
          </a:xfrm>
          <a:prstGeom prst="ellipse">
            <a:avLst/>
          </a:prstGeom>
          <a:noFill/>
          <a:ln w="9525">
            <a:solidFill>
              <a:srgbClr val="D649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3 (Border and Accent Bar) 6"/>
          <p:cNvSpPr/>
          <p:nvPr/>
        </p:nvSpPr>
        <p:spPr>
          <a:xfrm>
            <a:off x="8133906" y="1446027"/>
            <a:ext cx="882503" cy="435935"/>
          </a:xfrm>
          <a:prstGeom prst="accentBorderCallout3">
            <a:avLst>
              <a:gd name="adj1" fmla="val 18750"/>
              <a:gd name="adj2" fmla="val -8333"/>
              <a:gd name="adj3" fmla="val 18750"/>
              <a:gd name="adj4" fmla="val -16667"/>
              <a:gd name="adj5" fmla="val 21951"/>
              <a:gd name="adj6" fmla="val -15462"/>
              <a:gd name="adj7" fmla="val 105645"/>
              <a:gd name="adj8" fmla="val -9026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New row created</a:t>
            </a:r>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6841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DLB </a:t>
            </a:r>
            <a:r>
              <a:rPr lang="en-US" dirty="0"/>
              <a:t>– BDS Data</a:t>
            </a:r>
          </a:p>
        </p:txBody>
      </p:sp>
      <p:graphicFrame>
        <p:nvGraphicFramePr>
          <p:cNvPr id="4" name="Table 3"/>
          <p:cNvGraphicFramePr>
            <a:graphicFrameLocks noGrp="1"/>
          </p:cNvGraphicFramePr>
          <p:nvPr>
            <p:extLst>
              <p:ext uri="{D42A27DB-BD31-4B8C-83A1-F6EECF244321}">
                <p14:modId xmlns:p14="http://schemas.microsoft.com/office/powerpoint/2010/main" val="38094504"/>
              </p:ext>
            </p:extLst>
          </p:nvPr>
        </p:nvGraphicFramePr>
        <p:xfrm>
          <a:off x="203200" y="812800"/>
          <a:ext cx="8737600" cy="3012440"/>
        </p:xfrm>
        <a:graphic>
          <a:graphicData uri="http://schemas.openxmlformats.org/drawingml/2006/table">
            <a:tbl>
              <a:tblPr/>
              <a:tblGrid>
                <a:gridCol w="383540"/>
                <a:gridCol w="607060"/>
                <a:gridCol w="475541"/>
                <a:gridCol w="409658"/>
                <a:gridCol w="359401"/>
                <a:gridCol w="320040"/>
                <a:gridCol w="403860"/>
                <a:gridCol w="609600"/>
                <a:gridCol w="441960"/>
                <a:gridCol w="601980"/>
                <a:gridCol w="556260"/>
                <a:gridCol w="342900"/>
                <a:gridCol w="352425"/>
                <a:gridCol w="386715"/>
                <a:gridCol w="373380"/>
                <a:gridCol w="342900"/>
                <a:gridCol w="358140"/>
                <a:gridCol w="481965"/>
                <a:gridCol w="508635"/>
                <a:gridCol w="421640"/>
              </a:tblGrid>
              <a:tr h="330200">
                <a:tc>
                  <a:txBody>
                    <a:bodyPr/>
                    <a:lstStyle/>
                    <a:p>
                      <a:pPr algn="ctr" fontAlgn="b"/>
                      <a:r>
                        <a:rPr lang="en-US" sz="800" b="1" i="0" u="none" strike="noStrike" dirty="0">
                          <a:solidFill>
                            <a:schemeClr val="bg1"/>
                          </a:solidFill>
                          <a:effectLst/>
                          <a:latin typeface="Calibri" panose="020F0502020204030204" pitchFamily="34" charset="0"/>
                        </a:rPr>
                        <a:t>STUDY</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ADDOMAIN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USUBJID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SUBJID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SITEID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TRTA</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TRTAN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AVISIT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AVISITN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PARAM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PARAMCD</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AVAL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BASE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CHG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DTYPE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SAFFL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ABLFL</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SRCDOM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SRCVAR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800" b="1" i="0" u="none" strike="noStrike" dirty="0">
                          <a:solidFill>
                            <a:schemeClr val="bg1"/>
                          </a:solidFill>
                          <a:effectLst/>
                          <a:latin typeface="Calibri" panose="020F0502020204030204" pitchFamily="34" charset="0"/>
                        </a:rPr>
                        <a:t>SRCSEQ</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PRE-SCREENING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SCREENING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BASELINE</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110</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BASELINE</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DF3E82"/>
                          </a:solidFill>
                          <a:effectLst/>
                          <a:latin typeface="Calibri" panose="020F0502020204030204" pitchFamily="34" charset="0"/>
                        </a:rPr>
                        <a:t>AVG</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4.3333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-7.667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VISIT 5</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5</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121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11.333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DF3E82"/>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319982">
                <a:tc>
                  <a:txBody>
                    <a:bodyPr/>
                    <a:lstStyle/>
                    <a:p>
                      <a:pPr algn="l" fontAlgn="b"/>
                      <a:r>
                        <a:rPr lang="en-US" sz="800" b="0" i="0" u="none" strike="noStrike" dirty="0">
                          <a:solidFill>
                            <a:srgbClr val="000000"/>
                          </a:solidFill>
                          <a:effectLst/>
                          <a:latin typeface="Calibri" panose="020F0502020204030204" pitchFamily="34" charset="0"/>
                        </a:rPr>
                        <a:t>XXXX</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ADLB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XXX-001-001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ENDPOINT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99</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CREATININE (mg/L)</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CREA</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121</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109.7</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11.333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DF3E82"/>
                          </a:solidFill>
                          <a:effectLst/>
                          <a:latin typeface="Calibri" panose="020F0502020204030204" pitchFamily="34" charset="0"/>
                        </a:rPr>
                        <a:t>LOCF</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Y</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 </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LBSTRESN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800" b="0" i="0" u="none" strike="noStrike" dirty="0">
                          <a:solidFill>
                            <a:srgbClr val="000000"/>
                          </a:solidFill>
                          <a:effectLst/>
                          <a:latin typeface="Calibri" panose="020F0502020204030204" pitchFamily="34" charset="0"/>
                        </a:rPr>
                        <a:t>LBSEQ</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bl>
          </a:graphicData>
        </a:graphic>
      </p:graphicFrame>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189484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 of Key BDS parameters</a:t>
            </a:r>
          </a:p>
        </p:txBody>
      </p:sp>
      <p:grpSp>
        <p:nvGrpSpPr>
          <p:cNvPr id="5" name="Group 4"/>
          <p:cNvGrpSpPr/>
          <p:nvPr/>
        </p:nvGrpSpPr>
        <p:grpSpPr>
          <a:xfrm>
            <a:off x="420381" y="75313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Parameter (PARAM) and Parameter Code (PARAMCD)</a:t>
              </a:r>
            </a:p>
          </p:txBody>
        </p:sp>
      </p:grpSp>
      <p:sp>
        <p:nvSpPr>
          <p:cNvPr id="8" name="Rectangle 7"/>
          <p:cNvSpPr/>
          <p:nvPr/>
        </p:nvSpPr>
        <p:spPr>
          <a:xfrm>
            <a:off x="424980" y="1133066"/>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PARAM) describes, and must uniquely and sufficiently identify, the contents of the relevant analysis value variable AVAL or AVALC. PARAMCD is the code for PARAM is map one to one</a:t>
            </a:r>
          </a:p>
        </p:txBody>
      </p:sp>
      <p:grpSp>
        <p:nvGrpSpPr>
          <p:cNvPr id="9" name="Group 8"/>
          <p:cNvGrpSpPr/>
          <p:nvPr/>
        </p:nvGrpSpPr>
        <p:grpSpPr>
          <a:xfrm>
            <a:off x="420381" y="1772640"/>
            <a:ext cx="4246212" cy="499790"/>
            <a:chOff x="451910" y="1112990"/>
            <a:chExt cx="2590616" cy="499790"/>
          </a:xfrm>
        </p:grpSpPr>
        <p:sp>
          <p:nvSpPr>
            <p:cNvPr id="10" name="Flowchart: Stored Data 9"/>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1" name="Rectangle 10"/>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Differences between PARAM and SDTM xxTEST </a:t>
              </a:r>
              <a:endParaRPr lang="pt-BR" b="1" dirty="0">
                <a:solidFill>
                  <a:schemeClr val="bg1"/>
                </a:solidFill>
              </a:endParaRPr>
            </a:p>
          </p:txBody>
        </p:sp>
      </p:grpSp>
      <p:sp>
        <p:nvSpPr>
          <p:cNvPr id="12" name="Rectangle 11"/>
          <p:cNvSpPr/>
          <p:nvPr/>
        </p:nvSpPr>
        <p:spPr>
          <a:xfrm>
            <a:off x="424980" y="2152569"/>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SDTM xxTEST is designed to work in conjunction with other variables called qualifiers in order to describe the collected result and PARAM is the only variable that describes AVAL or AVALC, qualifiers are not allowed.</a:t>
            </a:r>
          </a:p>
        </p:txBody>
      </p:sp>
      <p:grpSp>
        <p:nvGrpSpPr>
          <p:cNvPr id="13" name="Group 12"/>
          <p:cNvGrpSpPr/>
          <p:nvPr/>
        </p:nvGrpSpPr>
        <p:grpSpPr>
          <a:xfrm>
            <a:off x="420381" y="2781633"/>
            <a:ext cx="4246212" cy="499790"/>
            <a:chOff x="451910" y="1112990"/>
            <a:chExt cx="2590616" cy="499790"/>
          </a:xfrm>
        </p:grpSpPr>
        <p:sp>
          <p:nvSpPr>
            <p:cNvPr id="14" name="Flowchart: Stored Data 13"/>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Parameter Category (PARCATy)</a:t>
              </a:r>
            </a:p>
          </p:txBody>
        </p:sp>
      </p:grpSp>
      <p:sp>
        <p:nvSpPr>
          <p:cNvPr id="16" name="Rectangle 15"/>
          <p:cNvSpPr/>
          <p:nvPr/>
        </p:nvSpPr>
        <p:spPr>
          <a:xfrm>
            <a:off x="424980" y="3161562"/>
            <a:ext cx="8458889" cy="292388"/>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PARCATy is used to group parameters into categories</a:t>
            </a:r>
          </a:p>
        </p:txBody>
      </p:sp>
      <p:grpSp>
        <p:nvGrpSpPr>
          <p:cNvPr id="17" name="Group 16"/>
          <p:cNvGrpSpPr/>
          <p:nvPr/>
        </p:nvGrpSpPr>
        <p:grpSpPr>
          <a:xfrm>
            <a:off x="420381" y="3664501"/>
            <a:ext cx="4246212" cy="499790"/>
            <a:chOff x="451910" y="1112990"/>
            <a:chExt cx="2590616" cy="499790"/>
          </a:xfrm>
        </p:grpSpPr>
        <p:sp>
          <p:nvSpPr>
            <p:cNvPr id="18" name="Flowchart: Stored Data 17"/>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Parameter Type (PARAMTYP)</a:t>
              </a:r>
            </a:p>
          </p:txBody>
        </p:sp>
      </p:grpSp>
      <p:sp>
        <p:nvSpPr>
          <p:cNvPr id="20" name="Rectangle 19"/>
          <p:cNvSpPr/>
          <p:nvPr/>
        </p:nvSpPr>
        <p:spPr>
          <a:xfrm>
            <a:off x="424980" y="4044430"/>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Parameter Type (PARAMTYP)  flags "derived" </a:t>
            </a:r>
            <a:r>
              <a:rPr lang="en-US" sz="1300" dirty="0" smtClean="0"/>
              <a:t>parameters ; often misleading when used with DTYPE and will be retired in the next version</a:t>
            </a:r>
            <a:endParaRPr lang="en-US" sz="1300" dirty="0"/>
          </a:p>
        </p:txBody>
      </p:sp>
      <p:sp>
        <p:nvSpPr>
          <p:cNvPr id="2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8663470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 of Key BDS parameters</a:t>
            </a:r>
          </a:p>
        </p:txBody>
      </p:sp>
      <p:grpSp>
        <p:nvGrpSpPr>
          <p:cNvPr id="5" name="Group 4"/>
          <p:cNvGrpSpPr/>
          <p:nvPr/>
        </p:nvGrpSpPr>
        <p:grpSpPr>
          <a:xfrm>
            <a:off x="420381" y="75313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Derivation Type (DTYPE)</a:t>
              </a:r>
            </a:p>
          </p:txBody>
        </p:sp>
      </p:grpSp>
      <p:sp>
        <p:nvSpPr>
          <p:cNvPr id="8" name="Rectangle 7"/>
          <p:cNvSpPr/>
          <p:nvPr/>
        </p:nvSpPr>
        <p:spPr>
          <a:xfrm>
            <a:off x="424980" y="1133066"/>
            <a:ext cx="8458889" cy="692497"/>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DTYPE serves two functions: when populated on a given record, </a:t>
            </a:r>
            <a:endParaRPr lang="en-US" sz="1300" dirty="0" smtClean="0"/>
          </a:p>
          <a:p>
            <a:pPr lvl="1">
              <a:buClr>
                <a:srgbClr val="595959"/>
              </a:buClr>
            </a:pPr>
            <a:r>
              <a:rPr lang="en-US" sz="1300" dirty="0" smtClean="0"/>
              <a:t>(</a:t>
            </a:r>
            <a:r>
              <a:rPr lang="en-US" sz="1300" dirty="0"/>
              <a:t>1) it indicates that </a:t>
            </a:r>
            <a:r>
              <a:rPr lang="en-US" sz="1300" u="sng" dirty="0"/>
              <a:t>the record is derived </a:t>
            </a:r>
            <a:r>
              <a:rPr lang="en-US" sz="1300" dirty="0"/>
              <a:t>from other records within the same parameter and </a:t>
            </a:r>
            <a:endParaRPr lang="en-US" sz="1300" dirty="0" smtClean="0"/>
          </a:p>
          <a:p>
            <a:pPr lvl="1">
              <a:buClr>
                <a:srgbClr val="595959"/>
              </a:buClr>
            </a:pPr>
            <a:r>
              <a:rPr lang="en-US" sz="1300" dirty="0" smtClean="0"/>
              <a:t>(</a:t>
            </a:r>
            <a:r>
              <a:rPr lang="en-US" sz="1300" dirty="0"/>
              <a:t>2) it </a:t>
            </a:r>
            <a:r>
              <a:rPr lang="en-US" sz="1300" u="sng" dirty="0"/>
              <a:t>identifies the algorithm </a:t>
            </a:r>
            <a:r>
              <a:rPr lang="en-US" sz="1300" dirty="0"/>
              <a:t>used to derive the analysis value (AVAL or AVALC) on the record </a:t>
            </a:r>
          </a:p>
        </p:txBody>
      </p:sp>
      <p:grpSp>
        <p:nvGrpSpPr>
          <p:cNvPr id="9" name="Group 8"/>
          <p:cNvGrpSpPr/>
          <p:nvPr/>
        </p:nvGrpSpPr>
        <p:grpSpPr>
          <a:xfrm>
            <a:off x="420381" y="1825190"/>
            <a:ext cx="4246212" cy="499790"/>
            <a:chOff x="451910" y="1112990"/>
            <a:chExt cx="2590616" cy="499790"/>
          </a:xfrm>
        </p:grpSpPr>
        <p:sp>
          <p:nvSpPr>
            <p:cNvPr id="10" name="Flowchart: Stored Data 9"/>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1" name="Rectangle 10"/>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Baseline Type (BASETYPE)</a:t>
              </a:r>
            </a:p>
          </p:txBody>
        </p:sp>
      </p:grpSp>
      <p:sp>
        <p:nvSpPr>
          <p:cNvPr id="12" name="Rectangle 11"/>
          <p:cNvSpPr/>
          <p:nvPr/>
        </p:nvSpPr>
        <p:spPr>
          <a:xfrm>
            <a:off x="424980" y="2205119"/>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BASETYPE refers to a definition of baseline that characterizes the value of BASE on that row in case of multiple baseline definition</a:t>
            </a:r>
          </a:p>
        </p:txBody>
      </p:sp>
      <p:grpSp>
        <p:nvGrpSpPr>
          <p:cNvPr id="13" name="Group 12"/>
          <p:cNvGrpSpPr/>
          <p:nvPr/>
        </p:nvGrpSpPr>
        <p:grpSpPr>
          <a:xfrm>
            <a:off x="420381" y="2729083"/>
            <a:ext cx="4246212" cy="499790"/>
            <a:chOff x="451910" y="1112990"/>
            <a:chExt cx="2590616" cy="499790"/>
          </a:xfrm>
        </p:grpSpPr>
        <p:sp>
          <p:nvSpPr>
            <p:cNvPr id="14" name="Flowchart: Stored Data 13"/>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5" name="Rectangle 14"/>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Baseline Record Flag (ABLFL)</a:t>
              </a:r>
            </a:p>
          </p:txBody>
        </p:sp>
      </p:grpSp>
      <p:sp>
        <p:nvSpPr>
          <p:cNvPr id="16" name="Rectangle 15"/>
          <p:cNvSpPr/>
          <p:nvPr/>
        </p:nvSpPr>
        <p:spPr>
          <a:xfrm>
            <a:off x="424980" y="3109012"/>
            <a:ext cx="8458889" cy="492443"/>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Baseline flag ABLFL must be set to "Y" on the row whose analysis value AVAL is used to populate BASE for that parameter and subject</a:t>
            </a:r>
          </a:p>
        </p:txBody>
      </p:sp>
      <p:grpSp>
        <p:nvGrpSpPr>
          <p:cNvPr id="17" name="Group 16"/>
          <p:cNvGrpSpPr/>
          <p:nvPr/>
        </p:nvGrpSpPr>
        <p:grpSpPr>
          <a:xfrm>
            <a:off x="420381" y="3664501"/>
            <a:ext cx="4246212" cy="499790"/>
            <a:chOff x="451910" y="1112990"/>
            <a:chExt cx="2590616" cy="499790"/>
          </a:xfrm>
        </p:grpSpPr>
        <p:sp>
          <p:nvSpPr>
            <p:cNvPr id="18" name="Flowchart: Stored Data 17"/>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19" name="Rectangle 18"/>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schemeClr val="bg1"/>
                  </a:solidFill>
                </a:rPr>
                <a:t>Analysis Visit (AVISIT)</a:t>
              </a:r>
            </a:p>
          </p:txBody>
        </p:sp>
      </p:grpSp>
      <p:sp>
        <p:nvSpPr>
          <p:cNvPr id="20" name="Rectangle 19"/>
          <p:cNvSpPr/>
          <p:nvPr/>
        </p:nvSpPr>
        <p:spPr>
          <a:xfrm>
            <a:off x="424980" y="4044430"/>
            <a:ext cx="8458889" cy="292388"/>
          </a:xfrm>
          <a:prstGeom prst="rect">
            <a:avLst/>
          </a:prstGeom>
        </p:spPr>
        <p:txBody>
          <a:bodyPr wrap="square">
            <a:spAutoFit/>
          </a:bodyPr>
          <a:lstStyle/>
          <a:p>
            <a:pPr marL="168275" indent="-168275">
              <a:buClr>
                <a:srgbClr val="595959"/>
              </a:buClr>
              <a:buFont typeface="Wingdings" panose="05000000000000000000" pitchFamily="2" charset="2"/>
              <a:buChar char="§"/>
            </a:pPr>
            <a:r>
              <a:rPr lang="en-US" sz="1300" dirty="0"/>
              <a:t>Analysis visit AVISIT is used to describe the analysis visit or conceptual timepoint characterizing the row</a:t>
            </a:r>
          </a:p>
        </p:txBody>
      </p:sp>
      <p:sp>
        <p:nvSpPr>
          <p:cNvPr id="21"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1543131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21"/>
          <p:cNvGrpSpPr/>
          <p:nvPr/>
        </p:nvGrpSpPr>
        <p:grpSpPr>
          <a:xfrm>
            <a:off x="428625" y="2052613"/>
            <a:ext cx="8677275" cy="583497"/>
            <a:chOff x="822783" y="1771650"/>
            <a:chExt cx="4905565" cy="923925"/>
          </a:xfrm>
        </p:grpSpPr>
        <p:sp>
          <p:nvSpPr>
            <p:cNvPr id="48" name="Rectangle 4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4" name="Group 421"/>
          <p:cNvGrpSpPr/>
          <p:nvPr/>
        </p:nvGrpSpPr>
        <p:grpSpPr>
          <a:xfrm>
            <a:off x="428625" y="1148723"/>
            <a:ext cx="8677275" cy="583497"/>
            <a:chOff x="822783" y="1771650"/>
            <a:chExt cx="4905565" cy="923925"/>
          </a:xfrm>
        </p:grpSpPr>
        <p:sp>
          <p:nvSpPr>
            <p:cNvPr id="25" name="Rectangle 24"/>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Title 2"/>
          <p:cNvSpPr>
            <a:spLocks noGrp="1"/>
          </p:cNvSpPr>
          <p:nvPr>
            <p:ph type="title"/>
          </p:nvPr>
        </p:nvSpPr>
        <p:spPr/>
        <p:txBody>
          <a:bodyPr/>
          <a:lstStyle/>
          <a:p>
            <a:r>
              <a:rPr lang="en-US" dirty="0"/>
              <a:t>Summary of Key BDS parameters</a:t>
            </a:r>
          </a:p>
        </p:txBody>
      </p:sp>
      <p:grpSp>
        <p:nvGrpSpPr>
          <p:cNvPr id="5" name="Group 4"/>
          <p:cNvGrpSpPr/>
          <p:nvPr/>
        </p:nvGrpSpPr>
        <p:grpSpPr>
          <a:xfrm>
            <a:off x="420381" y="753137"/>
            <a:ext cx="4246212" cy="499790"/>
            <a:chOff x="451910" y="1112990"/>
            <a:chExt cx="2590616" cy="499790"/>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137619"/>
              <a:ext cx="2590616" cy="313586"/>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b="1" dirty="0">
                  <a:solidFill>
                    <a:schemeClr val="bg1"/>
                  </a:solidFill>
                </a:rPr>
                <a:t>BDS Population Flags</a:t>
              </a:r>
            </a:p>
          </p:txBody>
        </p:sp>
      </p:grpSp>
      <p:sp>
        <p:nvSpPr>
          <p:cNvPr id="30" name="Content Placeholder 1"/>
          <p:cNvSpPr txBox="1">
            <a:spLocks/>
          </p:cNvSpPr>
          <p:nvPr/>
        </p:nvSpPr>
        <p:spPr>
          <a:xfrm>
            <a:off x="403760" y="1216605"/>
            <a:ext cx="8511639" cy="2125686"/>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31775" indent="0">
              <a:spcBef>
                <a:spcPts val="1200"/>
              </a:spcBef>
              <a:buNone/>
            </a:pPr>
            <a:r>
              <a:rPr lang="en-US" sz="1300" dirty="0"/>
              <a:t>Subject-Level Population Flags: Subject-level population flags are contained in ADSL, and can be copied to BDS datasets. </a:t>
            </a:r>
          </a:p>
          <a:p>
            <a:pPr marL="231775" indent="0">
              <a:spcBef>
                <a:spcPts val="0"/>
              </a:spcBef>
              <a:buNone/>
            </a:pPr>
            <a:r>
              <a:rPr lang="en-US" sz="1300" dirty="0"/>
              <a:t>e.g.: ITTFL</a:t>
            </a:r>
          </a:p>
          <a:p>
            <a:pPr marL="231775" indent="0">
              <a:spcBef>
                <a:spcPts val="1200"/>
              </a:spcBef>
              <a:buNone/>
            </a:pPr>
            <a:r>
              <a:rPr lang="en-US" sz="1300" dirty="0"/>
              <a:t>Record-Level Population Flags: Record-level population flag variable names end in </a:t>
            </a:r>
            <a:r>
              <a:rPr lang="en-US" sz="1300" u="sng" dirty="0"/>
              <a:t>RFL</a:t>
            </a:r>
            <a:r>
              <a:rPr lang="en-US" sz="1300" dirty="0"/>
              <a:t> . A record-level flag is useful when there are reasons for excluding some records within subject and parameter from the analysis. </a:t>
            </a:r>
          </a:p>
          <a:p>
            <a:pPr marL="231775" indent="0">
              <a:spcBef>
                <a:spcPts val="1200"/>
              </a:spcBef>
              <a:buNone/>
            </a:pPr>
            <a:r>
              <a:rPr lang="en-US" sz="1300" dirty="0"/>
              <a:t>e.g.: PPROTRFL="Y"</a:t>
            </a:r>
          </a:p>
          <a:p>
            <a:pPr marL="231775" indent="0">
              <a:spcBef>
                <a:spcPts val="1200"/>
              </a:spcBef>
              <a:buNone/>
            </a:pPr>
            <a:r>
              <a:rPr lang="en-US" sz="1300" dirty="0"/>
              <a:t>Parameter-Level Population Flags: Parameter-level population flag variable names end in </a:t>
            </a:r>
            <a:r>
              <a:rPr lang="en-US" sz="1300" u="sng" dirty="0"/>
              <a:t>PFL</a:t>
            </a:r>
            <a:r>
              <a:rPr lang="en-US" sz="1300" dirty="0"/>
              <a:t>. A parameter-level flag is useful when observed data influence whether or not a subject is considered to be in a population for reporting purposes.</a:t>
            </a:r>
          </a:p>
          <a:p>
            <a:pPr marL="231775" indent="0">
              <a:spcBef>
                <a:spcPts val="1200"/>
              </a:spcBef>
              <a:buNone/>
            </a:pPr>
            <a:r>
              <a:rPr lang="en-US" sz="1300" dirty="0"/>
              <a:t>e.g.: for the analysis of a given parameter, a subject is included in the analysis if </a:t>
            </a:r>
            <a:endParaRPr lang="en-US" sz="1300" dirty="0" smtClean="0"/>
          </a:p>
          <a:p>
            <a:pPr marL="531813" lvl="1" indent="0">
              <a:spcBef>
                <a:spcPts val="0"/>
              </a:spcBef>
              <a:buClr>
                <a:schemeClr val="bg2"/>
              </a:buClr>
              <a:buNone/>
            </a:pPr>
            <a:r>
              <a:rPr lang="en-US" sz="1300" dirty="0" smtClean="0"/>
              <a:t>(1) the </a:t>
            </a:r>
            <a:r>
              <a:rPr lang="en-US" sz="1300" dirty="0"/>
              <a:t>subject is a member of the ITT population, and </a:t>
            </a:r>
            <a:endParaRPr lang="en-US" sz="1300" dirty="0" smtClean="0"/>
          </a:p>
          <a:p>
            <a:pPr marL="531813" lvl="1" indent="0">
              <a:spcBef>
                <a:spcPts val="0"/>
              </a:spcBef>
              <a:buClr>
                <a:schemeClr val="bg2"/>
              </a:buClr>
              <a:buNone/>
            </a:pPr>
            <a:r>
              <a:rPr lang="en-US" sz="1300" dirty="0" smtClean="0"/>
              <a:t>(2) for </a:t>
            </a:r>
            <a:r>
              <a:rPr lang="en-US" sz="1300" dirty="0"/>
              <a:t>the given parameter, the subject has a non-missing baseline value (BASE) and at least one non-missing post-baseline value of AVAL. For the subjects who meet both conditions, the parameter-level Full Analysis Set population flag FASPFL is set to "Y" on all rows for the parameter </a:t>
            </a:r>
          </a:p>
        </p:txBody>
      </p:sp>
      <p:grpSp>
        <p:nvGrpSpPr>
          <p:cNvPr id="31" name="Group 30"/>
          <p:cNvGrpSpPr/>
          <p:nvPr/>
        </p:nvGrpSpPr>
        <p:grpSpPr>
          <a:xfrm>
            <a:off x="396810" y="1258620"/>
            <a:ext cx="159690" cy="180440"/>
            <a:chOff x="396810" y="746235"/>
            <a:chExt cx="159690" cy="180440"/>
          </a:xfrm>
        </p:grpSpPr>
        <p:sp>
          <p:nvSpPr>
            <p:cNvPr id="32" name="Isosceles Triangle 31"/>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p:nvPr/>
        </p:nvGrpSpPr>
        <p:grpSpPr>
          <a:xfrm>
            <a:off x="396810" y="1823776"/>
            <a:ext cx="159690" cy="180440"/>
            <a:chOff x="396810" y="746235"/>
            <a:chExt cx="159690" cy="180440"/>
          </a:xfrm>
        </p:grpSpPr>
        <p:sp>
          <p:nvSpPr>
            <p:cNvPr id="38" name="Isosceles Triangle 37"/>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p:nvGrpSpPr>
        <p:grpSpPr>
          <a:xfrm>
            <a:off x="396810" y="2717153"/>
            <a:ext cx="159690" cy="180440"/>
            <a:chOff x="396810" y="746235"/>
            <a:chExt cx="159690" cy="180440"/>
          </a:xfrm>
        </p:grpSpPr>
        <p:sp>
          <p:nvSpPr>
            <p:cNvPr id="51" name="Isosceles Triangle 50"/>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296567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45057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421"/>
          <p:cNvGrpSpPr/>
          <p:nvPr/>
        </p:nvGrpSpPr>
        <p:grpSpPr>
          <a:xfrm>
            <a:off x="428625" y="2424987"/>
            <a:ext cx="8677275" cy="583497"/>
            <a:chOff x="822783" y="1771650"/>
            <a:chExt cx="4905565" cy="923925"/>
          </a:xfrm>
        </p:grpSpPr>
        <p:sp>
          <p:nvSpPr>
            <p:cNvPr id="38" name="Rectangle 37"/>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421"/>
          <p:cNvGrpSpPr/>
          <p:nvPr/>
        </p:nvGrpSpPr>
        <p:grpSpPr>
          <a:xfrm>
            <a:off x="428625" y="1989559"/>
            <a:ext cx="8677275" cy="583497"/>
            <a:chOff x="822783" y="1771650"/>
            <a:chExt cx="4905565" cy="923925"/>
          </a:xfrm>
        </p:grpSpPr>
        <p:sp>
          <p:nvSpPr>
            <p:cNvPr id="36" name="Rectangle 35"/>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9" name="Group 421"/>
          <p:cNvGrpSpPr/>
          <p:nvPr/>
        </p:nvGrpSpPr>
        <p:grpSpPr>
          <a:xfrm>
            <a:off x="428625" y="1600768"/>
            <a:ext cx="8677275" cy="583497"/>
            <a:chOff x="822783" y="1771650"/>
            <a:chExt cx="4905565" cy="923925"/>
          </a:xfrm>
        </p:grpSpPr>
        <p:sp>
          <p:nvSpPr>
            <p:cNvPr id="30" name="Rectangle 29"/>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421"/>
          <p:cNvGrpSpPr/>
          <p:nvPr/>
        </p:nvGrpSpPr>
        <p:grpSpPr>
          <a:xfrm>
            <a:off x="428625" y="960351"/>
            <a:ext cx="8677275" cy="583497"/>
            <a:chOff x="822783" y="1771650"/>
            <a:chExt cx="4905565" cy="923925"/>
          </a:xfrm>
        </p:grpSpPr>
        <p:sp>
          <p:nvSpPr>
            <p:cNvPr id="27" name="Rectangle 26"/>
            <p:cNvSpPr/>
            <p:nvPr/>
          </p:nvSpPr>
          <p:spPr>
            <a:xfrm>
              <a:off x="828675" y="2209799"/>
              <a:ext cx="4829176" cy="485775"/>
            </a:xfrm>
            <a:prstGeom prst="rect">
              <a:avLst/>
            </a:prstGeom>
            <a:solidFill>
              <a:schemeClr val="bg1">
                <a:lumMod val="95000"/>
              </a:schemeClr>
            </a:solidFill>
            <a:ln w="9525">
              <a:noFill/>
            </a:ln>
            <a:effectLst>
              <a:outerShdw blurRad="127000" dist="38100" dir="5400000" sx="95000" sy="95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p:cNvSpPr/>
            <p:nvPr/>
          </p:nvSpPr>
          <p:spPr>
            <a:xfrm>
              <a:off x="822783" y="1771650"/>
              <a:ext cx="4905565" cy="923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3"/>
          <p:cNvSpPr>
            <a:spLocks noGrp="1"/>
          </p:cNvSpPr>
          <p:nvPr>
            <p:ph type="title"/>
          </p:nvPr>
        </p:nvSpPr>
        <p:spPr/>
        <p:txBody>
          <a:bodyPr/>
          <a:lstStyle/>
          <a:p>
            <a:r>
              <a:rPr lang="en-US" dirty="0"/>
              <a:t>ADaM Data Structures</a:t>
            </a:r>
          </a:p>
        </p:txBody>
      </p:sp>
      <p:sp>
        <p:nvSpPr>
          <p:cNvPr id="2" name="Content Placeholder 1"/>
          <p:cNvSpPr>
            <a:spLocks noGrp="1"/>
          </p:cNvSpPr>
          <p:nvPr>
            <p:ph idx="1"/>
          </p:nvPr>
        </p:nvSpPr>
        <p:spPr>
          <a:xfrm>
            <a:off x="403760" y="693709"/>
            <a:ext cx="8511639" cy="2697191"/>
          </a:xfrm>
        </p:spPr>
        <p:txBody>
          <a:bodyPr/>
          <a:lstStyle/>
          <a:p>
            <a:pPr marL="231775" indent="0">
              <a:spcBef>
                <a:spcPts val="1200"/>
              </a:spcBef>
              <a:buNone/>
            </a:pPr>
            <a:r>
              <a:rPr lang="en-US" sz="1600" u="sng" dirty="0"/>
              <a:t>Clear and Unambiguous </a:t>
            </a:r>
            <a:r>
              <a:rPr lang="en-US" sz="1600" dirty="0"/>
              <a:t>connect between the Analysis datasets and associated Metadata supporting the statistical analyses performed in a clinical study – communicate the content and source of the datasets</a:t>
            </a:r>
          </a:p>
          <a:p>
            <a:pPr marL="231775" indent="0">
              <a:spcBef>
                <a:spcPts val="1200"/>
              </a:spcBef>
              <a:buNone/>
            </a:pPr>
            <a:r>
              <a:rPr lang="en-US" sz="1600" dirty="0"/>
              <a:t>Provide </a:t>
            </a:r>
            <a:r>
              <a:rPr lang="en-US" sz="1600" u="sng" dirty="0"/>
              <a:t>Traceability</a:t>
            </a:r>
            <a:r>
              <a:rPr lang="en-US" sz="1600" dirty="0"/>
              <a:t> – data’s lineage or relationship between analysis value and its predecessor (derived, imputed)</a:t>
            </a:r>
          </a:p>
          <a:p>
            <a:pPr marL="231775" indent="0">
              <a:spcBef>
                <a:spcPts val="1200"/>
              </a:spcBef>
              <a:buNone/>
            </a:pPr>
            <a:r>
              <a:rPr lang="en-US" sz="1600" u="sng" dirty="0"/>
              <a:t>Readily usable </a:t>
            </a:r>
            <a:r>
              <a:rPr lang="en-US" sz="1600" dirty="0"/>
              <a:t>with commonly available software tools</a:t>
            </a:r>
          </a:p>
          <a:p>
            <a:pPr marL="231775" indent="0">
              <a:spcBef>
                <a:spcPts val="1200"/>
              </a:spcBef>
              <a:buNone/>
            </a:pPr>
            <a:r>
              <a:rPr lang="en-US" sz="1600" u="sng" dirty="0"/>
              <a:t>Ease to perform statistical analysis </a:t>
            </a:r>
            <a:r>
              <a:rPr lang="en-US" sz="1600" dirty="0"/>
              <a:t>with minimal programming – one proc away</a:t>
            </a:r>
          </a:p>
          <a:p>
            <a:pPr marL="231775" indent="0">
              <a:spcBef>
                <a:spcPts val="1200"/>
              </a:spcBef>
              <a:buNone/>
            </a:pPr>
            <a:r>
              <a:rPr lang="en-US" sz="1600" dirty="0"/>
              <a:t>Ease </a:t>
            </a:r>
            <a:r>
              <a:rPr lang="en-US" sz="1600" u="sng" dirty="0"/>
              <a:t>data review and re-creation </a:t>
            </a:r>
            <a:r>
              <a:rPr lang="en-US" sz="1600" dirty="0"/>
              <a:t>of specific statistical Analysis</a:t>
            </a:r>
          </a:p>
        </p:txBody>
      </p:sp>
      <p:sp>
        <p:nvSpPr>
          <p:cNvPr id="6" name="Isosceles Triangle 5"/>
          <p:cNvSpPr/>
          <p:nvPr/>
        </p:nvSpPr>
        <p:spPr>
          <a:xfrm rot="5400000">
            <a:off x="366036" y="77700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p:cNvSpPr/>
          <p:nvPr/>
        </p:nvSpPr>
        <p:spPr>
          <a:xfrm rot="5400000">
            <a:off x="406834" y="77700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p:cNvSpPr/>
          <p:nvPr/>
        </p:nvSpPr>
        <p:spPr>
          <a:xfrm rot="5400000">
            <a:off x="366036" y="1701839"/>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p:cNvSpPr/>
          <p:nvPr/>
        </p:nvSpPr>
        <p:spPr>
          <a:xfrm rot="5400000">
            <a:off x="406834" y="1701839"/>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366036" y="2310983"/>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Isosceles Triangle 21"/>
          <p:cNvSpPr/>
          <p:nvPr/>
        </p:nvSpPr>
        <p:spPr>
          <a:xfrm rot="5400000">
            <a:off x="406834" y="2310983"/>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Isosceles Triangle 23"/>
          <p:cNvSpPr/>
          <p:nvPr/>
        </p:nvSpPr>
        <p:spPr>
          <a:xfrm rot="5400000">
            <a:off x="366036" y="2717838"/>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Isosceles Triangle 24"/>
          <p:cNvSpPr/>
          <p:nvPr/>
        </p:nvSpPr>
        <p:spPr>
          <a:xfrm rot="5400000">
            <a:off x="406834" y="2717838"/>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p:cNvSpPr/>
          <p:nvPr/>
        </p:nvSpPr>
        <p:spPr>
          <a:xfrm rot="5400000">
            <a:off x="366036" y="3092488"/>
            <a:ext cx="180440" cy="118892"/>
          </a:xfrm>
          <a:prstGeom prst="triangle">
            <a:avLst/>
          </a:prstGeom>
          <a:solidFill>
            <a:srgbClr val="FDE1B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p:cNvSpPr/>
          <p:nvPr/>
        </p:nvSpPr>
        <p:spPr>
          <a:xfrm rot="5400000">
            <a:off x="406834" y="3092488"/>
            <a:ext cx="180440" cy="118892"/>
          </a:xfrm>
          <a:prstGeom prst="triangle">
            <a:avLst/>
          </a:prstGeom>
          <a:solidFill>
            <a:srgbClr val="FA9C1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579790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smtClean="0"/>
              <a:t>ADaM variable rules</a:t>
            </a:r>
            <a:endParaRPr lang="en-US" dirty="0"/>
          </a:p>
        </p:txBody>
      </p:sp>
      <p:sp>
        <p:nvSpPr>
          <p:cNvPr id="4" name="Text Placeholder 3"/>
          <p:cNvSpPr>
            <a:spLocks noGrp="1"/>
          </p:cNvSpPr>
          <p:nvPr>
            <p:ph type="body" sz="quarter" idx="10"/>
          </p:nvPr>
        </p:nvSpPr>
        <p:spPr/>
        <p:txBody>
          <a:bodyPr/>
          <a:lstStyle/>
          <a:p>
            <a:r>
              <a:rPr lang="en-US" dirty="0" smtClean="0"/>
              <a:t>November 2,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7884971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Rules </a:t>
            </a:r>
            <a:r>
              <a:rPr lang="en-US" dirty="0"/>
              <a:t>for creation of rows and columns in </a:t>
            </a:r>
            <a:r>
              <a:rPr lang="en-US" dirty="0" smtClean="0"/>
              <a:t>ADaM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8198" t="7825" r="10799" b="17352"/>
          <a:stretch>
            <a:fillRect/>
          </a:stretch>
        </p:blipFill>
        <p:spPr bwMode="auto">
          <a:xfrm>
            <a:off x="3972911" y="794942"/>
            <a:ext cx="4966137" cy="3737206"/>
          </a:xfrm>
          <a:prstGeom prst="rect">
            <a:avLst/>
          </a:prstGeom>
          <a:noFill/>
          <a:ln>
            <a:noFill/>
          </a:ln>
          <a:effectLst/>
          <a:extLst>
            <a:ext uri="{909E8E84-426E-40DD-AFC4-6F175D3DCCD1}">
              <a14:hiddenFill xmlns:a14="http://schemas.microsoft.com/office/drawing/2010/main">
                <a:blipFill dpi="0" rotWithShape="0">
                  <a:blip/>
                  <a:srcRect l="18198" t="7825" r="10799" b="17352"/>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val 4"/>
          <p:cNvSpPr/>
          <p:nvPr/>
        </p:nvSpPr>
        <p:spPr>
          <a:xfrm>
            <a:off x="7993118" y="2817648"/>
            <a:ext cx="945931" cy="390197"/>
          </a:xfrm>
          <a:prstGeom prst="ellipse">
            <a:avLst/>
          </a:prstGeom>
          <a:noFill/>
          <a:ln>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Text Box 2"/>
          <p:cNvSpPr txBox="1">
            <a:spLocks noChangeArrowheads="1"/>
          </p:cNvSpPr>
          <p:nvPr/>
        </p:nvSpPr>
        <p:spPr bwMode="auto">
          <a:xfrm>
            <a:off x="141891" y="1183881"/>
            <a:ext cx="3831020" cy="280392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000" b="1" u="sng" dirty="0" smtClean="0">
                <a:solidFill>
                  <a:srgbClr val="000000"/>
                </a:solidFill>
              </a:rPr>
              <a:t>Rule </a:t>
            </a:r>
            <a:r>
              <a:rPr lang="en-US" altLang="en-US" sz="2000" b="1" u="sng" dirty="0">
                <a:solidFill>
                  <a:srgbClr val="000000"/>
                </a:solidFill>
              </a:rPr>
              <a:t>1</a:t>
            </a:r>
            <a:r>
              <a:rPr lang="en-US" altLang="en-US" sz="2400" b="1" dirty="0">
                <a:solidFill>
                  <a:srgbClr val="000000"/>
                </a:solidFill>
              </a:rPr>
              <a:t> </a:t>
            </a:r>
            <a:r>
              <a:rPr lang="en-US" altLang="en-US" sz="1800" dirty="0"/>
              <a:t>: </a:t>
            </a:r>
          </a:p>
          <a:p>
            <a:pPr marL="0" lvl="1" indent="0">
              <a:buNone/>
            </a:pPr>
            <a:r>
              <a:rPr lang="en-US" altLang="en-US" sz="1500" dirty="0"/>
              <a:t>A parameter-invariant function of AVAL and BASE on the same row that does not involve a transform of BASE should be added as a new column.</a:t>
            </a:r>
          </a:p>
          <a:p>
            <a:pPr marL="0" lvl="2" indent="0">
              <a:buNone/>
            </a:pPr>
            <a:r>
              <a:rPr lang="en-US" altLang="en-US" sz="1500" dirty="0"/>
              <a:t>Example of Rule 1: CHG or PCHG as both are derived from AVAL and BASE on the same row and are calculated for all the rows and there is no transformation of BASE.</a:t>
            </a:r>
          </a:p>
          <a:p>
            <a:pPr marL="0" indent="0"/>
            <a:endParaRPr lang="en-US" altLang="en-US" sz="1125" dirty="0"/>
          </a:p>
          <a:p>
            <a:endParaRPr lang="en-US" altLang="en-US" sz="1125" dirty="0"/>
          </a:p>
        </p:txBody>
      </p:sp>
      <p:sp>
        <p:nvSpPr>
          <p:cNvPr id="7"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761564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creation of rows and columns in ADaM</a:t>
            </a:r>
          </a:p>
        </p:txBody>
      </p:sp>
      <p:grpSp>
        <p:nvGrpSpPr>
          <p:cNvPr id="5" name="Group 4"/>
          <p:cNvGrpSpPr/>
          <p:nvPr/>
        </p:nvGrpSpPr>
        <p:grpSpPr>
          <a:xfrm>
            <a:off x="300858" y="698769"/>
            <a:ext cx="8680373" cy="3401435"/>
            <a:chOff x="401144" y="897824"/>
            <a:chExt cx="11573829" cy="4535247"/>
          </a:xfrm>
        </p:grpSpPr>
        <p:sp>
          <p:nvSpPr>
            <p:cNvPr id="6" name="Text Box 2"/>
            <p:cNvSpPr txBox="1">
              <a:spLocks noChangeArrowheads="1"/>
            </p:cNvSpPr>
            <p:nvPr/>
          </p:nvSpPr>
          <p:spPr bwMode="auto">
            <a:xfrm>
              <a:off x="401144" y="897824"/>
              <a:ext cx="4650337" cy="4114800"/>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2</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b="1" dirty="0">
                  <a:solidFill>
                    <a:srgbClr val="DF3E82"/>
                  </a:solidFill>
                </a:rPr>
                <a:t>transformation of AVAL</a:t>
              </a:r>
              <a:r>
                <a:rPr lang="en-US" altLang="en-US" sz="1500" dirty="0">
                  <a:solidFill>
                    <a:srgbClr val="DF3E82"/>
                  </a:solidFill>
                </a:rPr>
                <a:t> </a:t>
              </a:r>
              <a:r>
                <a:rPr lang="en-US" altLang="en-US" sz="1500" dirty="0">
                  <a:solidFill>
                    <a:srgbClr val="000000"/>
                  </a:solidFill>
                </a:rPr>
                <a:t>that does not meet the conditions of Rule 1 should be added as a new parameter, and AVAL should contain the transformed value</a:t>
              </a:r>
            </a:p>
          </p:txBody>
        </p:sp>
        <p:cxnSp>
          <p:nvCxnSpPr>
            <p:cNvPr id="7" name="Straight Arrow Connector 6"/>
            <p:cNvCxnSpPr/>
            <p:nvPr/>
          </p:nvCxnSpPr>
          <p:spPr>
            <a:xfrm>
              <a:off x="2550160" y="1994300"/>
              <a:ext cx="2226297" cy="1852485"/>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886813" y="1560457"/>
              <a:ext cx="7088160" cy="3872614"/>
              <a:chOff x="4886813" y="1560457"/>
              <a:chExt cx="7088160" cy="3872614"/>
            </a:xfrm>
          </p:grpSpPr>
          <p:pic>
            <p:nvPicPr>
              <p:cNvPr id="9" name="Picture 8"/>
              <p:cNvPicPr>
                <a:picLocks noChangeAspect="1"/>
              </p:cNvPicPr>
              <p:nvPr/>
            </p:nvPicPr>
            <p:blipFill>
              <a:blip r:embed="rId3"/>
              <a:stretch>
                <a:fillRect/>
              </a:stretch>
            </p:blipFill>
            <p:spPr>
              <a:xfrm>
                <a:off x="4930608" y="1560457"/>
                <a:ext cx="7044365" cy="3374150"/>
              </a:xfrm>
              <a:prstGeom prst="rect">
                <a:avLst/>
              </a:prstGeom>
            </p:spPr>
          </p:pic>
          <p:pic>
            <p:nvPicPr>
              <p:cNvPr id="10" name="Picture 9"/>
              <p:cNvPicPr>
                <a:picLocks noChangeAspect="1"/>
              </p:cNvPicPr>
              <p:nvPr/>
            </p:nvPicPr>
            <p:blipFill>
              <a:blip r:embed="rId4"/>
              <a:stretch>
                <a:fillRect/>
              </a:stretch>
            </p:blipFill>
            <p:spPr>
              <a:xfrm>
                <a:off x="4886813" y="4903074"/>
                <a:ext cx="7044368" cy="529997"/>
              </a:xfrm>
              <a:prstGeom prst="rect">
                <a:avLst/>
              </a:prstGeom>
            </p:spPr>
          </p:pic>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41945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creation of rows and columns in ADaM</a:t>
            </a:r>
          </a:p>
        </p:txBody>
      </p:sp>
      <p:grpSp>
        <p:nvGrpSpPr>
          <p:cNvPr id="12" name="Group 11"/>
          <p:cNvGrpSpPr/>
          <p:nvPr/>
        </p:nvGrpSpPr>
        <p:grpSpPr>
          <a:xfrm>
            <a:off x="289034" y="900658"/>
            <a:ext cx="8461266" cy="3533867"/>
            <a:chOff x="661928" y="973450"/>
            <a:chExt cx="11281688" cy="4711824"/>
          </a:xfrm>
        </p:grpSpPr>
        <p:pic>
          <p:nvPicPr>
            <p:cNvPr id="14" name="Picture 13"/>
            <p:cNvPicPr>
              <a:picLocks noChangeAspect="1"/>
            </p:cNvPicPr>
            <p:nvPr/>
          </p:nvPicPr>
          <p:blipFill>
            <a:blip r:embed="rId3"/>
            <a:stretch>
              <a:fillRect/>
            </a:stretch>
          </p:blipFill>
          <p:spPr>
            <a:xfrm>
              <a:off x="5274401" y="1570129"/>
              <a:ext cx="6669215" cy="4115145"/>
            </a:xfrm>
            <a:prstGeom prst="rect">
              <a:avLst/>
            </a:prstGeom>
          </p:spPr>
        </p:pic>
        <p:grpSp>
          <p:nvGrpSpPr>
            <p:cNvPr id="15" name="Group 14"/>
            <p:cNvGrpSpPr/>
            <p:nvPr/>
          </p:nvGrpSpPr>
          <p:grpSpPr>
            <a:xfrm>
              <a:off x="661928" y="973450"/>
              <a:ext cx="4544993" cy="4402309"/>
              <a:chOff x="661928" y="973450"/>
              <a:chExt cx="4544993" cy="4402309"/>
            </a:xfrm>
          </p:grpSpPr>
          <p:sp>
            <p:nvSpPr>
              <p:cNvPr id="16" name="Text Box 2"/>
              <p:cNvSpPr txBox="1">
                <a:spLocks noChangeArrowheads="1"/>
              </p:cNvSpPr>
              <p:nvPr/>
            </p:nvSpPr>
            <p:spPr bwMode="auto">
              <a:xfrm>
                <a:off x="661928" y="973450"/>
                <a:ext cx="428121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3</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one or more rows </a:t>
                </a:r>
                <a:r>
                  <a:rPr lang="en-US" altLang="en-US" sz="1500" dirty="0">
                    <a:solidFill>
                      <a:srgbClr val="000000"/>
                    </a:solidFill>
                  </a:rPr>
                  <a:t>within the same parameter for the purpose of creating an </a:t>
                </a:r>
                <a:r>
                  <a:rPr lang="en-US" altLang="en-US" sz="1500" dirty="0">
                    <a:solidFill>
                      <a:srgbClr val="DF3E82"/>
                    </a:solidFill>
                  </a:rPr>
                  <a:t>analysis timepoint </a:t>
                </a:r>
                <a:r>
                  <a:rPr lang="en-US" altLang="en-US" sz="1500" dirty="0">
                    <a:solidFill>
                      <a:srgbClr val="000000"/>
                    </a:solidFill>
                  </a:rPr>
                  <a:t>should be added as a new row for the same parameter.</a:t>
                </a:r>
              </a:p>
              <a:p>
                <a:pPr marL="342900" lvl="1" indent="0">
                  <a:spcBef>
                    <a:spcPts val="0"/>
                  </a:spcBef>
                  <a:spcAft>
                    <a:spcPts val="900"/>
                  </a:spcAft>
                  <a:buNone/>
                </a:pPr>
                <a:endParaRPr lang="en-US" altLang="en-US" sz="1500" dirty="0">
                  <a:solidFill>
                    <a:srgbClr val="000000"/>
                  </a:solidFill>
                </a:endParaRPr>
              </a:p>
            </p:txBody>
          </p:sp>
          <p:cxnSp>
            <p:nvCxnSpPr>
              <p:cNvPr id="17" name="Straight Arrow Connector 16"/>
              <p:cNvCxnSpPr/>
              <p:nvPr/>
            </p:nvCxnSpPr>
            <p:spPr>
              <a:xfrm>
                <a:off x="3486633" y="2829168"/>
                <a:ext cx="1632849" cy="2546591"/>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192848" y="2004407"/>
                <a:ext cx="2014073" cy="1439008"/>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413641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creation of rows and columns in ADaM</a:t>
            </a:r>
          </a:p>
        </p:txBody>
      </p:sp>
      <p:grpSp>
        <p:nvGrpSpPr>
          <p:cNvPr id="15" name="Group 14"/>
          <p:cNvGrpSpPr/>
          <p:nvPr/>
        </p:nvGrpSpPr>
        <p:grpSpPr>
          <a:xfrm>
            <a:off x="205909" y="734408"/>
            <a:ext cx="3204043" cy="3564464"/>
            <a:chOff x="661928" y="973450"/>
            <a:chExt cx="4272057" cy="4752620"/>
          </a:xfrm>
        </p:grpSpPr>
        <p:sp>
          <p:nvSpPr>
            <p:cNvPr id="16" name="Text Box 2"/>
            <p:cNvSpPr txBox="1">
              <a:spLocks noChangeArrowheads="1"/>
            </p:cNvSpPr>
            <p:nvPr/>
          </p:nvSpPr>
          <p:spPr bwMode="auto">
            <a:xfrm>
              <a:off x="661928" y="973450"/>
              <a:ext cx="3588896" cy="411480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smtClean="0">
                  <a:solidFill>
                    <a:srgbClr val="000000"/>
                  </a:solidFill>
                </a:rPr>
                <a:t>Rule </a:t>
              </a:r>
              <a:r>
                <a:rPr lang="en-US" altLang="en-US" sz="2100" b="1" u="sng" dirty="0">
                  <a:solidFill>
                    <a:srgbClr val="000000"/>
                  </a:solidFill>
                </a:rPr>
                <a:t>4</a:t>
              </a:r>
              <a:r>
                <a:rPr lang="en-US" altLang="en-US" sz="2100" dirty="0">
                  <a:solidFill>
                    <a:srgbClr val="000000"/>
                  </a:solidFill>
                </a:rPr>
                <a:t> : </a:t>
              </a:r>
            </a:p>
            <a:p>
              <a:pPr marL="0" lvl="1" indent="0">
                <a:spcBef>
                  <a:spcPts val="0"/>
                </a:spcBef>
                <a:spcAft>
                  <a:spcPts val="900"/>
                </a:spcAft>
                <a:buNone/>
              </a:pPr>
              <a:r>
                <a:rPr lang="en-US" altLang="en-US" sz="1500" dirty="0">
                  <a:solidFill>
                    <a:srgbClr val="000000"/>
                  </a:solidFill>
                </a:rPr>
                <a:t>A </a:t>
              </a:r>
              <a:r>
                <a:rPr lang="en-US" altLang="en-US" sz="1500" dirty="0">
                  <a:solidFill>
                    <a:srgbClr val="DF3E82"/>
                  </a:solidFill>
                </a:rPr>
                <a:t>function of multiple rows </a:t>
              </a:r>
              <a:r>
                <a:rPr lang="en-US" altLang="en-US" sz="1500" dirty="0">
                  <a:solidFill>
                    <a:srgbClr val="000000"/>
                  </a:solidFill>
                </a:rPr>
                <a:t>within a parameter should be added as a new parameter</a:t>
              </a:r>
              <a:r>
                <a:rPr lang="en-US" altLang="en-US" sz="1500" dirty="0" smtClean="0">
                  <a:solidFill>
                    <a:srgbClr val="000000"/>
                  </a:solidFill>
                </a:rPr>
                <a:t>.</a:t>
              </a:r>
            </a:p>
            <a:p>
              <a:pPr marL="0" lvl="1" indent="0">
                <a:spcBef>
                  <a:spcPts val="0"/>
                </a:spcBef>
                <a:spcAft>
                  <a:spcPts val="900"/>
                </a:spcAft>
                <a:buNone/>
              </a:pPr>
              <a:r>
                <a:rPr lang="en-US" sz="1500" dirty="0">
                  <a:solidFill>
                    <a:srgbClr val="000000"/>
                  </a:solidFill>
                </a:rPr>
                <a:t>Rule 4 is a special case of Rule 2. The functions covered by this rule violate the second condition of Rule 1 (they are not same-row functions of AVAL), and may also violate the first and third conditions.</a:t>
              </a:r>
              <a:endParaRPr lang="en-US" altLang="en-US" sz="1500" dirty="0">
                <a:solidFill>
                  <a:srgbClr val="000000"/>
                </a:solidFill>
              </a:endParaRPr>
            </a:p>
            <a:p>
              <a:pPr marL="342900" lvl="1" indent="0">
                <a:spcBef>
                  <a:spcPts val="0"/>
                </a:spcBef>
                <a:spcAft>
                  <a:spcPts val="900"/>
                </a:spcAft>
                <a:buNone/>
              </a:pPr>
              <a:endParaRPr lang="en-US" altLang="en-US" sz="1500" dirty="0">
                <a:solidFill>
                  <a:srgbClr val="000000"/>
                </a:solidFill>
              </a:endParaRPr>
            </a:p>
          </p:txBody>
        </p:sp>
        <p:cxnSp>
          <p:nvCxnSpPr>
            <p:cNvPr id="18" name="Straight Arrow Connector 17"/>
            <p:cNvCxnSpPr/>
            <p:nvPr/>
          </p:nvCxnSpPr>
          <p:spPr>
            <a:xfrm>
              <a:off x="2036984" y="2004408"/>
              <a:ext cx="2897001" cy="3721662"/>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pic>
        <p:nvPicPr>
          <p:cNvPr id="3" name="Picture 2"/>
          <p:cNvPicPr>
            <a:picLocks noChangeAspect="1"/>
          </p:cNvPicPr>
          <p:nvPr/>
        </p:nvPicPr>
        <p:blipFill>
          <a:blip r:embed="rId3"/>
          <a:stretch>
            <a:fillRect/>
          </a:stretch>
        </p:blipFill>
        <p:spPr>
          <a:xfrm>
            <a:off x="3493077" y="2142920"/>
            <a:ext cx="4867151" cy="2746145"/>
          </a:xfrm>
          <a:prstGeom prst="rect">
            <a:avLst/>
          </a:prstGeom>
        </p:spPr>
      </p:pic>
      <p:sp>
        <p:nvSpPr>
          <p:cNvPr id="5" name="Rectangle 4"/>
          <p:cNvSpPr/>
          <p:nvPr/>
        </p:nvSpPr>
        <p:spPr>
          <a:xfrm>
            <a:off x="2968831" y="853451"/>
            <a:ext cx="6163293" cy="1323439"/>
          </a:xfrm>
          <a:prstGeom prst="rect">
            <a:avLst/>
          </a:prstGeom>
        </p:spPr>
        <p:txBody>
          <a:bodyPr wrap="square">
            <a:spAutoFit/>
          </a:bodyPr>
          <a:lstStyle/>
          <a:p>
            <a:r>
              <a:rPr lang="en-US" sz="1000" dirty="0">
                <a:solidFill>
                  <a:srgbClr val="000000"/>
                </a:solidFill>
              </a:rPr>
              <a:t>Let AVAL(t) equal the value of CD4 cell count at post-baseline </a:t>
            </a:r>
            <a:r>
              <a:rPr lang="en-US" sz="1000" dirty="0">
                <a:solidFill>
                  <a:srgbClr val="000000"/>
                </a:solidFill>
              </a:rPr>
              <a:t>visit</a:t>
            </a:r>
            <a:r>
              <a:rPr lang="en-US" sz="1000" dirty="0">
                <a:solidFill>
                  <a:srgbClr val="000000"/>
                </a:solidFill>
              </a:rPr>
              <a:t> t, and let VISITDY(t) be the planned study day of visit t. </a:t>
            </a:r>
          </a:p>
          <a:p>
            <a:r>
              <a:rPr lang="en-US" sz="1000" dirty="0">
                <a:solidFill>
                  <a:srgbClr val="000000"/>
                </a:solidFill>
              </a:rPr>
              <a:t>CD4AUC (cumulative daily CD4 count over follow-up) is calculated at any given post-baseline visit as follows: </a:t>
            </a:r>
          </a:p>
          <a:p>
            <a:r>
              <a:rPr lang="en-US" sz="1000" dirty="0">
                <a:solidFill>
                  <a:srgbClr val="000000"/>
                </a:solidFill>
              </a:rPr>
              <a:t>• CD4AUC at baseline visit is set to 0. </a:t>
            </a:r>
          </a:p>
          <a:p>
            <a:r>
              <a:rPr lang="fr-FR" sz="1000" dirty="0">
                <a:solidFill>
                  <a:srgbClr val="000000"/>
                </a:solidFill>
              </a:rPr>
              <a:t>• CD4AUC(t) = CD4AUC(t-1) + [ 0.5 * AVAL(t-1) + 0.5 * AVAL(t) ] * [ VISITDY(t) - VISITDY(t-1) </a:t>
            </a:r>
            <a:r>
              <a:rPr lang="fr-FR" sz="1000" dirty="0" smtClean="0">
                <a:solidFill>
                  <a:srgbClr val="000000"/>
                </a:solidFill>
              </a:rPr>
              <a:t>].</a:t>
            </a:r>
          </a:p>
          <a:p>
            <a:r>
              <a:rPr lang="en-US" sz="1000" dirty="0"/>
              <a:t>CD4AUCMB (cumulative average change from baseline in daily CD4 count over follow-up) is calculated as </a:t>
            </a:r>
          </a:p>
          <a:p>
            <a:r>
              <a:rPr lang="en-US" sz="1000" dirty="0"/>
              <a:t>• CD4AUCMB(t) = CD4AUC(t) / [ VISITDY(t) - 1 ] - baseline value of CD4 cell count. </a:t>
            </a:r>
          </a:p>
          <a:p>
            <a:r>
              <a:rPr lang="fr-FR" sz="1000" dirty="0" smtClean="0">
                <a:solidFill>
                  <a:srgbClr val="000000"/>
                </a:solidFill>
              </a:rPr>
              <a:t> </a:t>
            </a:r>
            <a:endParaRPr lang="fr-FR" sz="1000" dirty="0">
              <a:solidFill>
                <a:srgbClr val="000000"/>
              </a:solidFill>
            </a:endParaRPr>
          </a:p>
        </p:txBody>
      </p:sp>
    </p:spTree>
    <p:extLst>
      <p:ext uri="{BB962C8B-B14F-4D97-AF65-F5344CB8AC3E}">
        <p14:creationId xmlns:p14="http://schemas.microsoft.com/office/powerpoint/2010/main" val="15693239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creation of rows and columns in ADaM</a:t>
            </a:r>
          </a:p>
        </p:txBody>
      </p:sp>
      <p:grpSp>
        <p:nvGrpSpPr>
          <p:cNvPr id="19" name="Group 18"/>
          <p:cNvGrpSpPr/>
          <p:nvPr/>
        </p:nvGrpSpPr>
        <p:grpSpPr>
          <a:xfrm>
            <a:off x="283658" y="693680"/>
            <a:ext cx="3464731" cy="3086100"/>
            <a:chOff x="-2800916" y="203948"/>
            <a:chExt cx="5272936" cy="4114798"/>
          </a:xfrm>
        </p:grpSpPr>
        <p:sp>
          <p:nvSpPr>
            <p:cNvPr id="20" name="Text Box 2"/>
            <p:cNvSpPr txBox="1">
              <a:spLocks noChangeArrowheads="1"/>
            </p:cNvSpPr>
            <p:nvPr/>
          </p:nvSpPr>
          <p:spPr bwMode="auto">
            <a:xfrm>
              <a:off x="-2800916" y="203948"/>
              <a:ext cx="4883502" cy="4114798"/>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spcBef>
                  <a:spcPts val="0"/>
                </a:spcBef>
                <a:spcAft>
                  <a:spcPts val="900"/>
                </a:spcAft>
                <a:buNone/>
              </a:pPr>
              <a:r>
                <a:rPr lang="en-US" altLang="en-US" sz="2100" b="1" u="sng" dirty="0">
                  <a:solidFill>
                    <a:srgbClr val="000000"/>
                  </a:solidFill>
                </a:rPr>
                <a:t>Rule 5 :</a:t>
              </a:r>
            </a:p>
            <a:p>
              <a:pPr marL="0" lvl="1" indent="0">
                <a:spcBef>
                  <a:spcPts val="0"/>
                </a:spcBef>
                <a:spcAft>
                  <a:spcPts val="900"/>
                </a:spcAft>
                <a:buClr>
                  <a:srgbClr val="595959"/>
                </a:buClr>
                <a:buNone/>
              </a:pPr>
              <a:r>
                <a:rPr lang="en-US" altLang="en-US" sz="1500" dirty="0"/>
                <a:t>A function of </a:t>
              </a:r>
              <a:r>
                <a:rPr lang="en-US" altLang="en-US" sz="1500" dirty="0">
                  <a:solidFill>
                    <a:srgbClr val="DF3E82"/>
                  </a:solidFill>
                </a:rPr>
                <a:t>more than one parameter</a:t>
              </a:r>
              <a:r>
                <a:rPr lang="en-US" altLang="en-US" sz="1500" dirty="0">
                  <a:solidFill>
                    <a:srgbClr val="FF0000"/>
                  </a:solidFill>
                </a:rPr>
                <a:t> </a:t>
              </a:r>
              <a:r>
                <a:rPr lang="en-US" altLang="en-US" sz="1500" dirty="0"/>
                <a:t>should be added as a new parameter</a:t>
              </a:r>
            </a:p>
            <a:p>
              <a:pPr marL="542925" lvl="1" indent="-285750">
                <a:spcBef>
                  <a:spcPts val="0"/>
                </a:spcBef>
                <a:spcAft>
                  <a:spcPts val="900"/>
                </a:spcAft>
              </a:pPr>
              <a:endParaRPr lang="en-US" altLang="en-US" sz="1500" dirty="0">
                <a:solidFill>
                  <a:srgbClr val="000000"/>
                </a:solidFill>
              </a:endParaRPr>
            </a:p>
            <a:p>
              <a:pPr marL="542925" lvl="1" indent="-285750">
                <a:spcBef>
                  <a:spcPts val="0"/>
                </a:spcBef>
                <a:spcAft>
                  <a:spcPts val="900"/>
                </a:spcAft>
              </a:pPr>
              <a:endParaRPr lang="en-US" altLang="en-US" sz="1500" dirty="0">
                <a:solidFill>
                  <a:srgbClr val="000000"/>
                </a:solidFill>
              </a:endParaRPr>
            </a:p>
            <a:p>
              <a:pPr marL="0" lvl="1" indent="0">
                <a:spcBef>
                  <a:spcPts val="0"/>
                </a:spcBef>
                <a:spcAft>
                  <a:spcPts val="900"/>
                </a:spcAft>
                <a:buClr>
                  <a:srgbClr val="595959"/>
                </a:buClr>
                <a:buNone/>
              </a:pPr>
              <a:r>
                <a:rPr lang="en-US" altLang="en-US" sz="1500" dirty="0">
                  <a:solidFill>
                    <a:srgbClr val="000000"/>
                  </a:solidFill>
                </a:rPr>
                <a:t>BMI= Weight(kg)/[Height(m)]</a:t>
              </a:r>
              <a:r>
                <a:rPr lang="en-US" altLang="en-US" sz="1500" baseline="30000" dirty="0">
                  <a:solidFill>
                    <a:srgbClr val="000000"/>
                  </a:solidFill>
                </a:rPr>
                <a:t>2</a:t>
              </a:r>
            </a:p>
          </p:txBody>
        </p:sp>
        <p:cxnSp>
          <p:nvCxnSpPr>
            <p:cNvPr id="21" name="Straight Arrow Connector 20"/>
            <p:cNvCxnSpPr/>
            <p:nvPr/>
          </p:nvCxnSpPr>
          <p:spPr>
            <a:xfrm>
              <a:off x="33818" y="1277174"/>
              <a:ext cx="2438202" cy="2387000"/>
            </a:xfrm>
            <a:prstGeom prst="straightConnector1">
              <a:avLst/>
            </a:prstGeom>
            <a:ln w="12700">
              <a:solidFill>
                <a:srgbClr val="DF3E82"/>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2" name="Table 21"/>
          <p:cNvGraphicFramePr>
            <a:graphicFrameLocks noGrp="1"/>
          </p:cNvGraphicFramePr>
          <p:nvPr>
            <p:extLst/>
          </p:nvPr>
        </p:nvGraphicFramePr>
        <p:xfrm>
          <a:off x="3827087" y="1143080"/>
          <a:ext cx="5155697" cy="3066656"/>
        </p:xfrm>
        <a:graphic>
          <a:graphicData uri="http://schemas.openxmlformats.org/drawingml/2006/table">
            <a:tbl>
              <a:tblPr/>
              <a:tblGrid>
                <a:gridCol w="1401004"/>
                <a:gridCol w="990044"/>
                <a:gridCol w="971363"/>
                <a:gridCol w="896643"/>
                <a:gridCol w="896643"/>
              </a:tblGrid>
              <a:tr h="216776">
                <a:tc>
                  <a:txBody>
                    <a:bodyPr/>
                    <a:lstStyle/>
                    <a:p>
                      <a:pPr algn="ctr" fontAlgn="b"/>
                      <a:r>
                        <a:rPr lang="en-US" sz="1100" b="1" i="0" u="none" strike="noStrike" dirty="0">
                          <a:solidFill>
                            <a:schemeClr val="bg1"/>
                          </a:solidFill>
                          <a:effectLst/>
                          <a:latin typeface="Calibri" panose="020F0502020204030204" pitchFamily="34" charset="0"/>
                        </a:rPr>
                        <a:t>AVISIT</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AVISITN</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PARAMCD</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fontAlgn="b"/>
                      <a:r>
                        <a:rPr lang="en-US" sz="1100" b="1" i="0" u="none" strike="noStrike" dirty="0">
                          <a:solidFill>
                            <a:schemeClr val="bg1"/>
                          </a:solidFill>
                          <a:effectLst/>
                          <a:latin typeface="Calibri" panose="020F0502020204030204" pitchFamily="34" charset="0"/>
                        </a:rPr>
                        <a:t>AVAL</a:t>
                      </a:r>
                    </a:p>
                  </a:txBody>
                  <a:tcPr marL="7144" marR="7144" marT="7144"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Height (cm</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HGT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c>
                  <a:txBody>
                    <a:bodyPr/>
                    <a:lstStyle/>
                    <a:p>
                      <a:pPr algn="l" fontAlgn="b"/>
                      <a:r>
                        <a:rPr lang="en-US" sz="1100" b="0" i="0" u="none" strike="noStrike" dirty="0">
                          <a:solidFill>
                            <a:srgbClr val="000000"/>
                          </a:solidFill>
                          <a:effectLst/>
                          <a:latin typeface="Calibri" panose="020F0502020204030204" pitchFamily="34" charset="0"/>
                        </a:rPr>
                        <a:t>157</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DE1B9"/>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PRE-SCREENING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SCREENING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EFFF"/>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60.8</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0"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Weight (kg)</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WGT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c>
                  <a:txBody>
                    <a:bodyPr/>
                    <a:lstStyle/>
                    <a:p>
                      <a:pPr algn="l" fontAlgn="b"/>
                      <a:r>
                        <a:rPr lang="en-US" sz="1100" b="0" i="0" u="none" strike="noStrike" dirty="0">
                          <a:solidFill>
                            <a:srgbClr val="000000"/>
                          </a:solidFill>
                          <a:effectLst/>
                          <a:latin typeface="Calibri" panose="020F0502020204030204" pitchFamily="34" charset="0"/>
                        </a:rPr>
                        <a:t>60</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7F4D8"/>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BASELINE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24.74745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3</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24.66632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24.54461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r h="216776">
                <a:tc>
                  <a:txBody>
                    <a:bodyPr/>
                    <a:lstStyle/>
                    <a:p>
                      <a:pPr algn="l" fontAlgn="b"/>
                      <a:r>
                        <a:rPr lang="en-US" sz="1100" b="1" i="0" u="none" strike="noStrike" dirty="0">
                          <a:solidFill>
                            <a:srgbClr val="000000"/>
                          </a:solidFill>
                          <a:effectLst/>
                          <a:latin typeface="Calibri" panose="020F0502020204030204" pitchFamily="34" charset="0"/>
                        </a:rPr>
                        <a:t>VISIT 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5</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smtClean="0">
                          <a:solidFill>
                            <a:srgbClr val="000000"/>
                          </a:solidFill>
                          <a:effectLst/>
                          <a:latin typeface="Calibri" panose="020F0502020204030204" pitchFamily="34" charset="0"/>
                        </a:rPr>
                        <a:t>BMI (kg/m2)</a:t>
                      </a:r>
                      <a:endParaRPr lang="en-US" sz="1100" b="1" i="0" u="none" strike="noStrike" dirty="0">
                        <a:solidFill>
                          <a:srgbClr val="000000"/>
                        </a:solidFill>
                        <a:effectLst/>
                        <a:latin typeface="Calibri" panose="020F0502020204030204"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BMI</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c>
                  <a:txBody>
                    <a:bodyPr/>
                    <a:lstStyle/>
                    <a:p>
                      <a:pPr algn="l" fontAlgn="b"/>
                      <a:r>
                        <a:rPr lang="en-US" sz="1100" b="1" i="0" u="none" strike="noStrike" dirty="0">
                          <a:solidFill>
                            <a:srgbClr val="000000"/>
                          </a:solidFill>
                          <a:effectLst/>
                          <a:latin typeface="Calibri" panose="020F0502020204030204" pitchFamily="34" charset="0"/>
                        </a:rPr>
                        <a:t>24.34176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CDC"/>
                    </a:solidFill>
                  </a:tcPr>
                </a:tc>
              </a:tr>
            </a:tbl>
          </a:graphicData>
        </a:graphic>
      </p:graphicFrame>
      <p:sp>
        <p:nvSpPr>
          <p:cNvPr id="2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40771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Rules for creation of rows and columns in </a:t>
            </a:r>
            <a:r>
              <a:rPr lang="en-US" dirty="0" smtClean="0"/>
              <a:t>ADaM</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l="18198" t="43134" r="17796" b="21278"/>
          <a:stretch>
            <a:fillRect/>
          </a:stretch>
        </p:blipFill>
        <p:spPr bwMode="auto">
          <a:xfrm>
            <a:off x="3606360" y="1105126"/>
            <a:ext cx="5309039" cy="3206352"/>
          </a:xfrm>
          <a:prstGeom prst="rect">
            <a:avLst/>
          </a:prstGeom>
          <a:noFill/>
          <a:ln>
            <a:noFill/>
          </a:ln>
          <a:effectLst/>
          <a:extLst>
            <a:ext uri="{909E8E84-426E-40DD-AFC4-6F175D3DCCD1}">
              <a14:hiddenFill xmlns:a14="http://schemas.microsoft.com/office/drawing/2010/main">
                <a:blipFill dpi="0" rotWithShape="0">
                  <a:blip/>
                  <a:srcRect l="18198" t="43134" r="17796" b="21278"/>
                  <a:stretch>
                    <a:fillRect/>
                  </a:stretch>
                </a:blipFill>
              </a14:hiddenFill>
            </a:ext>
            <a:ext uri="{91240B29-F687-4F45-9708-019B960494DF}">
              <a14:hiddenLine xmlns:a14="http://schemas.microsoft.com/office/drawing/2010/main" w="12600" cap="flat">
                <a:solidFill>
                  <a:srgbClr val="41719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Oval 5"/>
          <p:cNvSpPr/>
          <p:nvPr/>
        </p:nvSpPr>
        <p:spPr>
          <a:xfrm>
            <a:off x="7981291" y="1840234"/>
            <a:ext cx="496614" cy="271955"/>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Oval 6"/>
          <p:cNvSpPr/>
          <p:nvPr/>
        </p:nvSpPr>
        <p:spPr>
          <a:xfrm flipV="1">
            <a:off x="7981291" y="3468024"/>
            <a:ext cx="496614" cy="245269"/>
          </a:xfrm>
          <a:prstGeom prst="ellipse">
            <a:avLst/>
          </a:prstGeom>
          <a:noFill/>
          <a:ln w="28575">
            <a:solidFill>
              <a:srgbClr val="DF3E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 Box 2"/>
          <p:cNvSpPr txBox="1">
            <a:spLocks noChangeArrowheads="1"/>
          </p:cNvSpPr>
          <p:nvPr/>
        </p:nvSpPr>
        <p:spPr bwMode="auto">
          <a:xfrm>
            <a:off x="306288" y="703297"/>
            <a:ext cx="3157044" cy="3393281"/>
          </a:xfrm>
          <a:prstGeom prst="rect">
            <a:avLst/>
          </a:prstGeom>
          <a:extLst/>
        </p:spPr>
        <p:txBody>
          <a:bodyPr>
            <a:noAutofit/>
          </a:bodyPr>
          <a:lstStyle>
            <a:defPPr>
              <a:defRPr lang="en-US"/>
            </a:defPPr>
            <a:lvl1pPr marL="171450" indent="-171450" defTabSz="685800" fontAlgn="base">
              <a:lnSpc>
                <a:spcPct val="120000"/>
              </a:lnSpc>
              <a:spcBef>
                <a:spcPts val="750"/>
              </a:spcBef>
              <a:spcAft>
                <a:spcPct val="0"/>
              </a:spcAft>
              <a:buClr>
                <a:schemeClr val="tx1"/>
              </a:buClr>
              <a:buFont typeface="Arial" panose="020B0604020202020204" pitchFamily="34" charset="0"/>
              <a:buChar char="•"/>
              <a:defRPr sz="1500" cap="all"/>
            </a:lvl1pPr>
            <a:lvl2pPr marL="514350" lvl="1" indent="-171450" defTabSz="685800" fontAlgn="base">
              <a:lnSpc>
                <a:spcPct val="120000"/>
              </a:lnSpc>
              <a:spcBef>
                <a:spcPts val="375"/>
              </a:spcBef>
              <a:spcAft>
                <a:spcPct val="0"/>
              </a:spcAft>
              <a:buClr>
                <a:schemeClr val="tx1"/>
              </a:buClr>
              <a:buFont typeface="Arial" panose="020B0604020202020204" pitchFamily="34" charset="0"/>
              <a:buChar char="•"/>
              <a:defRPr sz="2000" cap="none"/>
            </a:lvl2pPr>
            <a:lvl3pPr marL="857250" lvl="2" indent="-171450" defTabSz="685800" fontAlgn="base">
              <a:lnSpc>
                <a:spcPct val="120000"/>
              </a:lnSpc>
              <a:spcBef>
                <a:spcPts val="375"/>
              </a:spcBef>
              <a:spcAft>
                <a:spcPct val="0"/>
              </a:spcAft>
              <a:buClr>
                <a:schemeClr val="tx1"/>
              </a:buClr>
              <a:buFont typeface="Arial" panose="020B0604020202020204" pitchFamily="34" charset="0"/>
              <a:buChar char="•"/>
              <a:defRPr sz="2000" cap="none"/>
            </a:lvl3pPr>
            <a:lvl4pPr marL="1200150" indent="-171450" defTabSz="685800" fontAlgn="base">
              <a:lnSpc>
                <a:spcPct val="120000"/>
              </a:lnSpc>
              <a:spcBef>
                <a:spcPts val="375"/>
              </a:spcBef>
              <a:spcAft>
                <a:spcPct val="0"/>
              </a:spcAft>
              <a:buClr>
                <a:schemeClr val="tx1"/>
              </a:buClr>
              <a:buFont typeface="Arial" panose="020B0604020202020204" pitchFamily="34" charset="0"/>
              <a:buChar char="•"/>
              <a:defRPr sz="1000" cap="all"/>
            </a:lvl4pPr>
            <a:lvl5pPr marL="1543050" indent="-171450" defTabSz="685800" fontAlgn="base">
              <a:lnSpc>
                <a:spcPct val="120000"/>
              </a:lnSpc>
              <a:spcBef>
                <a:spcPts val="375"/>
              </a:spcBef>
              <a:spcAft>
                <a:spcPct val="0"/>
              </a:spcAft>
              <a:buClr>
                <a:schemeClr val="tx1"/>
              </a:buClr>
              <a:buFont typeface="Arial" panose="020B0604020202020204" pitchFamily="34" charset="0"/>
              <a:buChar char="•"/>
              <a:defRPr sz="1000" cap="all"/>
            </a:lvl5pPr>
            <a:lvl6pPr marL="1885950" indent="-171450" defTabSz="685800">
              <a:lnSpc>
                <a:spcPct val="120000"/>
              </a:lnSpc>
              <a:spcBef>
                <a:spcPts val="375"/>
              </a:spcBef>
              <a:buClr>
                <a:schemeClr val="tx1"/>
              </a:buClr>
              <a:buFont typeface="Arial" panose="020B0604020202020204" pitchFamily="34" charset="0"/>
              <a:buChar char="•"/>
              <a:defRPr sz="1050" cap="all" baseline="0">
                <a:effectLst/>
              </a:defRPr>
            </a:lvl6pPr>
            <a:lvl7pPr marL="2228850" indent="-171450" defTabSz="685800">
              <a:lnSpc>
                <a:spcPct val="120000"/>
              </a:lnSpc>
              <a:spcBef>
                <a:spcPts val="375"/>
              </a:spcBef>
              <a:buClr>
                <a:schemeClr val="tx1"/>
              </a:buClr>
              <a:buFont typeface="Arial" panose="020B0604020202020204" pitchFamily="34" charset="0"/>
              <a:buChar char="•"/>
              <a:defRPr sz="1050" cap="all" baseline="0">
                <a:effectLst/>
              </a:defRPr>
            </a:lvl7pPr>
            <a:lvl8pPr marL="2571750" indent="-171450" defTabSz="685800">
              <a:lnSpc>
                <a:spcPct val="120000"/>
              </a:lnSpc>
              <a:spcBef>
                <a:spcPts val="375"/>
              </a:spcBef>
              <a:buClr>
                <a:schemeClr val="tx1"/>
              </a:buClr>
              <a:buFont typeface="Arial" panose="020B0604020202020204" pitchFamily="34" charset="0"/>
              <a:buChar char="•"/>
              <a:defRPr sz="1050" cap="all" baseline="0">
                <a:effectLst/>
              </a:defRPr>
            </a:lvl8pPr>
            <a:lvl9pPr marL="2914650" indent="-171450" defTabSz="685800">
              <a:lnSpc>
                <a:spcPct val="120000"/>
              </a:lnSpc>
              <a:spcBef>
                <a:spcPts val="375"/>
              </a:spcBef>
              <a:buClr>
                <a:schemeClr val="tx1"/>
              </a:buClr>
              <a:buFont typeface="Arial" panose="020B0604020202020204" pitchFamily="34" charset="0"/>
              <a:buChar char="•"/>
              <a:defRPr sz="1050" cap="all" baseline="0">
                <a:effectLst/>
              </a:defRPr>
            </a:lvl9pPr>
          </a:lstStyle>
          <a:p>
            <a:pPr marL="0" indent="0">
              <a:buNone/>
            </a:pPr>
            <a:r>
              <a:rPr lang="en-US" altLang="en-US" sz="2100" b="1" u="sng" dirty="0" smtClean="0">
                <a:solidFill>
                  <a:srgbClr val="000000"/>
                </a:solidFill>
              </a:rPr>
              <a:t>Rule </a:t>
            </a:r>
            <a:r>
              <a:rPr lang="en-US" altLang="en-US" sz="2100" b="1" u="sng" dirty="0">
                <a:solidFill>
                  <a:srgbClr val="000000"/>
                </a:solidFill>
              </a:rPr>
              <a:t>6 </a:t>
            </a:r>
            <a:r>
              <a:rPr lang="en-US" altLang="en-US" sz="2100" dirty="0"/>
              <a:t>: </a:t>
            </a:r>
          </a:p>
          <a:p>
            <a:pPr marL="0" lvl="1" indent="0">
              <a:buNone/>
            </a:pPr>
            <a:r>
              <a:rPr lang="en-US" altLang="en-US" sz="1800" dirty="0">
                <a:solidFill>
                  <a:srgbClr val="000000"/>
                </a:solidFill>
              </a:rPr>
              <a:t>When there is </a:t>
            </a:r>
            <a:r>
              <a:rPr lang="en-US" altLang="en-US" sz="1800" dirty="0">
                <a:solidFill>
                  <a:srgbClr val="DF3E82"/>
                </a:solidFill>
              </a:rPr>
              <a:t>more than one</a:t>
            </a:r>
            <a:r>
              <a:rPr lang="en-US" altLang="en-US" sz="1800" dirty="0">
                <a:solidFill>
                  <a:srgbClr val="FF0000"/>
                </a:solidFill>
              </a:rPr>
              <a:t> </a:t>
            </a:r>
            <a:r>
              <a:rPr lang="en-US" altLang="en-US" sz="1800" dirty="0">
                <a:solidFill>
                  <a:srgbClr val="000000"/>
                </a:solidFill>
              </a:rPr>
              <a:t>definition of </a:t>
            </a:r>
            <a:r>
              <a:rPr lang="en-US" altLang="en-US" sz="1800" dirty="0">
                <a:solidFill>
                  <a:srgbClr val="DF3E82"/>
                </a:solidFill>
              </a:rPr>
              <a:t>baseline</a:t>
            </a:r>
            <a:r>
              <a:rPr lang="en-US" altLang="en-US" sz="1800" dirty="0">
                <a:solidFill>
                  <a:srgbClr val="000000"/>
                </a:solidFill>
              </a:rPr>
              <a:t>, each additional definition of baseline requires the creation of its own set of rows.</a:t>
            </a:r>
            <a:endParaRPr lang="en-US" altLang="en-US" sz="1800" dirty="0"/>
          </a:p>
          <a:p>
            <a:pPr marL="0" indent="0">
              <a:buNone/>
            </a:pPr>
            <a:endParaRPr lang="en-US" altLang="en-US" sz="1200" dirty="0"/>
          </a:p>
          <a:p>
            <a:pPr marL="0" indent="0">
              <a:buNone/>
            </a:pPr>
            <a:endParaRPr lang="en-US" altLang="en-US" sz="1200" dirty="0"/>
          </a:p>
        </p:txBody>
      </p:sp>
      <p:sp>
        <p:nvSpPr>
          <p:cNvPr id="8"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6270780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dirty="0" smtClean="0"/>
              <a:t>End of Session </a:t>
            </a:r>
            <a:endParaRPr lang="en-US" dirty="0"/>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2965951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Anagha Bhatkhande </a:t>
            </a:r>
            <a:br>
              <a:rPr lang="en-US" dirty="0" smtClean="0"/>
            </a:br>
            <a:r>
              <a:rPr lang="en-US" dirty="0" smtClean="0"/>
              <a:t>Varsha Mahajan</a:t>
            </a:r>
            <a:endParaRPr lang="en-US" dirty="0"/>
          </a:p>
        </p:txBody>
      </p:sp>
      <p:sp>
        <p:nvSpPr>
          <p:cNvPr id="3" name="Text Placeholder 2"/>
          <p:cNvSpPr>
            <a:spLocks noGrp="1"/>
          </p:cNvSpPr>
          <p:nvPr>
            <p:ph type="body" idx="1"/>
          </p:nvPr>
        </p:nvSpPr>
        <p:spPr/>
        <p:txBody>
          <a:bodyPr/>
          <a:lstStyle/>
          <a:p>
            <a:r>
              <a:rPr lang="en-US" dirty="0" smtClean="0"/>
              <a:t>OCCDS - Occurrence Data Structure</a:t>
            </a:r>
            <a:endParaRPr lang="en-US" dirty="0"/>
          </a:p>
        </p:txBody>
      </p:sp>
      <p:sp>
        <p:nvSpPr>
          <p:cNvPr id="4" name="Text Placeholder 3"/>
          <p:cNvSpPr>
            <a:spLocks noGrp="1"/>
          </p:cNvSpPr>
          <p:nvPr>
            <p:ph type="body" sz="quarter" idx="10"/>
          </p:nvPr>
        </p:nvSpPr>
        <p:spPr/>
        <p:txBody>
          <a:bodyPr/>
          <a:lstStyle/>
          <a:p>
            <a:r>
              <a:rPr lang="en-US" dirty="0" smtClean="0"/>
              <a:t>November 2, 2017</a:t>
            </a:r>
            <a:endParaRPr lang="en-US" dirty="0"/>
          </a:p>
        </p:txBody>
      </p:sp>
      <p:sp>
        <p:nvSpPr>
          <p:cNvPr id="6" name="Text Placeholder 4"/>
          <p:cNvSpPr txBox="1">
            <a:spLocks noGrp="1"/>
          </p:cNvSpPr>
          <p:nvPr>
            <p:ph type="body" sz="quarter" idx="13"/>
          </p:nvPr>
        </p:nvSpPr>
        <p:spPr>
          <a:prstGeom prst="rect">
            <a:avLst/>
          </a:prstGeom>
        </p:spPr>
        <p:txBody>
          <a:bodyPr>
            <a:normAutofit lnSpcReduction="10000"/>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2280388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Occurrence Data structure (OCCDS)</a:t>
            </a:r>
          </a:p>
        </p:txBody>
      </p:sp>
      <p:sp>
        <p:nvSpPr>
          <p:cNvPr id="6" name="Content Placeholder 5"/>
          <p:cNvSpPr>
            <a:spLocks noGrp="1"/>
          </p:cNvSpPr>
          <p:nvPr>
            <p:ph idx="1"/>
          </p:nvPr>
        </p:nvSpPr>
        <p:spPr/>
        <p:txBody>
          <a:bodyPr/>
          <a:lstStyle/>
          <a:p>
            <a:r>
              <a:rPr lang="en-US" dirty="0"/>
              <a:t>Occurrence analysis is the </a:t>
            </a:r>
            <a:r>
              <a:rPr lang="en-US" b="1" dirty="0"/>
              <a:t>counting of subjects</a:t>
            </a:r>
            <a:r>
              <a:rPr lang="en-US" dirty="0"/>
              <a:t> with a </a:t>
            </a:r>
            <a:r>
              <a:rPr lang="en-US" b="1" dirty="0"/>
              <a:t>given record or term</a:t>
            </a:r>
            <a:r>
              <a:rPr lang="en-US" dirty="0"/>
              <a:t>, and often includes a </a:t>
            </a:r>
            <a:r>
              <a:rPr lang="en-US" b="1" dirty="0"/>
              <a:t>structured hierarchy </a:t>
            </a:r>
            <a:r>
              <a:rPr lang="en-US" dirty="0"/>
              <a:t>of dictionary coding categories. </a:t>
            </a:r>
          </a:p>
          <a:p>
            <a:r>
              <a:rPr lang="en-US" dirty="0"/>
              <a:t>e.g. Adverse Events (AE), Concomitant Medications (CM), and Medical History (MH)</a:t>
            </a:r>
          </a:p>
          <a:p>
            <a:r>
              <a:rPr lang="en-US" dirty="0"/>
              <a:t>The structure for the occurrence analysis dataset is usually one record per each record in the corresponding SDTM domain.</a:t>
            </a:r>
          </a:p>
          <a:p>
            <a:pPr lvl="1"/>
            <a:r>
              <a:rPr lang="en-US" dirty="0" smtClean="0"/>
              <a:t>Examples </a:t>
            </a:r>
            <a:r>
              <a:rPr lang="en-US" dirty="0"/>
              <a:t>of when the number of records in the analysis dataset would not match the number in SDTM include:</a:t>
            </a:r>
          </a:p>
          <a:p>
            <a:pPr lvl="2"/>
            <a:r>
              <a:rPr lang="en-US" dirty="0"/>
              <a:t>SDTM data contain screen failures but screen failures are not analyzed. In this case, the screen failure records are not needed in the analysis dataset.</a:t>
            </a:r>
          </a:p>
          <a:p>
            <a:pPr lvl="2"/>
            <a:r>
              <a:rPr lang="en-US" dirty="0"/>
              <a:t>Adverse event or concomitant medication, spans several treatment periods and needs to be counted in each. Based on the analysis need, a separate row might be required for each treatment period spanned and analyzed.</a:t>
            </a:r>
          </a:p>
          <a:p>
            <a:pPr lvl="2"/>
            <a:r>
              <a:rPr lang="en-US" dirty="0"/>
              <a:t>An adverse event needs to be analyzed along multiple coding paths. In this case, a row would be needed for each coding path analyzed. An alternate solution, if multiple coding paths are not needed together, would be to put records for each coding path into a separate analysis dataset</a:t>
            </a:r>
            <a:r>
              <a:rPr lang="en-US" dirty="0" smtClean="0"/>
              <a:t>. </a:t>
            </a:r>
            <a:r>
              <a:rPr lang="en-US" dirty="0"/>
              <a:t> </a:t>
            </a:r>
            <a:r>
              <a:rPr lang="en-US" dirty="0" smtClean="0"/>
              <a:t>E.g. </a:t>
            </a:r>
            <a:r>
              <a:rPr lang="en-US" dirty="0"/>
              <a:t>SMQs , period/phase per coding path structure if required by the </a:t>
            </a:r>
            <a:r>
              <a:rPr lang="en-US" dirty="0" smtClean="0"/>
              <a:t>analysis.</a:t>
            </a:r>
            <a:endParaRPr lang="en-US" dirty="0" smtClean="0"/>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872242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Traceability</a:t>
            </a:r>
          </a:p>
        </p:txBody>
      </p:sp>
      <p:sp>
        <p:nvSpPr>
          <p:cNvPr id="6" name="Content Placeholder 5"/>
          <p:cNvSpPr>
            <a:spLocks noGrp="1"/>
          </p:cNvSpPr>
          <p:nvPr>
            <p:ph idx="1"/>
          </p:nvPr>
        </p:nvSpPr>
        <p:spPr>
          <a:xfrm>
            <a:off x="403760" y="693708"/>
            <a:ext cx="8511639" cy="3842665"/>
          </a:xfrm>
        </p:spPr>
        <p:txBody>
          <a:bodyPr/>
          <a:lstStyle/>
          <a:p>
            <a:r>
              <a:rPr lang="en-US" dirty="0" smtClean="0"/>
              <a:t>Assumption: Source for ADaM datasets are SDTM</a:t>
            </a:r>
          </a:p>
          <a:p>
            <a:r>
              <a:rPr lang="en-US" dirty="0" smtClean="0"/>
              <a:t>Reality : Source for ADaM can be another ADaM</a:t>
            </a:r>
            <a:endParaRPr lang="en-US" dirty="0"/>
          </a:p>
          <a:p>
            <a:pPr marL="0" indent="0">
              <a:buNone/>
            </a:pPr>
            <a:endParaRPr lang="en-US" dirty="0" smtClean="0"/>
          </a:p>
          <a:p>
            <a:r>
              <a:rPr lang="en-US" dirty="0" smtClean="0"/>
              <a:t>A </a:t>
            </a:r>
            <a:r>
              <a:rPr lang="en-US" dirty="0"/>
              <a:t>CDISC </a:t>
            </a:r>
            <a:r>
              <a:rPr lang="en-US" dirty="0" smtClean="0"/>
              <a:t>compliant </a:t>
            </a:r>
            <a:r>
              <a:rPr lang="en-US" dirty="0"/>
              <a:t>submission includes both SDTM and ADaM datasets </a:t>
            </a:r>
            <a:r>
              <a:rPr lang="en-US" dirty="0" smtClean="0"/>
              <a:t>; </a:t>
            </a:r>
            <a:r>
              <a:rPr lang="en-US" dirty="0"/>
              <a:t>relationship between SDTM and ADaM must be clear. </a:t>
            </a:r>
          </a:p>
          <a:p>
            <a:r>
              <a:rPr lang="en-US" dirty="0"/>
              <a:t>ADaM tries to balance ‘</a:t>
            </a:r>
            <a:r>
              <a:rPr lang="en-US" u="sng" dirty="0"/>
              <a:t>Traceability</a:t>
            </a:r>
            <a:r>
              <a:rPr lang="en-US" dirty="0"/>
              <a:t>’ and ‘</a:t>
            </a:r>
            <a:r>
              <a:rPr lang="en-US" u="sng" dirty="0"/>
              <a:t>Analysis-Ready</a:t>
            </a:r>
            <a:r>
              <a:rPr lang="en-US" dirty="0"/>
              <a:t>’ with a predictable structure</a:t>
            </a:r>
          </a:p>
          <a:p>
            <a:pPr lvl="1"/>
            <a:r>
              <a:rPr lang="en-US" dirty="0"/>
              <a:t>Contains derived data along with directly imported SDTM datasets</a:t>
            </a:r>
          </a:p>
          <a:p>
            <a:pPr lvl="1"/>
            <a:r>
              <a:rPr lang="en-US" dirty="0"/>
              <a:t>In case of records/observation not used for analysis are dropped then appropriate analysis flags are added to ease analysis</a:t>
            </a:r>
          </a:p>
          <a:p>
            <a:r>
              <a:rPr lang="en-US" dirty="0"/>
              <a:t>Traceability is </a:t>
            </a:r>
            <a:r>
              <a:rPr lang="en-US" u="sng" dirty="0"/>
              <a:t>key for reviewers</a:t>
            </a:r>
            <a:r>
              <a:rPr lang="en-US" dirty="0"/>
              <a:t> since it helps identify </a:t>
            </a:r>
          </a:p>
          <a:p>
            <a:pPr lvl="1"/>
            <a:r>
              <a:rPr lang="en-US" dirty="0"/>
              <a:t>Information that </a:t>
            </a:r>
            <a:r>
              <a:rPr lang="en-US" u="sng" dirty="0"/>
              <a:t>exists in the submitted </a:t>
            </a:r>
            <a:r>
              <a:rPr lang="en-US" dirty="0"/>
              <a:t>SDTM data</a:t>
            </a:r>
          </a:p>
          <a:p>
            <a:pPr lvl="1"/>
            <a:r>
              <a:rPr lang="en-US" dirty="0"/>
              <a:t>Information that is </a:t>
            </a:r>
            <a:r>
              <a:rPr lang="en-US" u="sng" dirty="0"/>
              <a:t>derived or imputed </a:t>
            </a:r>
            <a:r>
              <a:rPr lang="en-US" dirty="0"/>
              <a:t>within the ADaM dataset</a:t>
            </a:r>
          </a:p>
          <a:p>
            <a:pPr lvl="1"/>
            <a:r>
              <a:rPr lang="en-US" dirty="0"/>
              <a:t>The </a:t>
            </a:r>
            <a:r>
              <a:rPr lang="en-US" u="sng" dirty="0"/>
              <a:t>method used </a:t>
            </a:r>
            <a:r>
              <a:rPr lang="en-US" dirty="0"/>
              <a:t>to create derived or imputed data</a:t>
            </a:r>
          </a:p>
          <a:p>
            <a:pPr lvl="1"/>
            <a:r>
              <a:rPr lang="en-US" dirty="0"/>
              <a:t>Information </a:t>
            </a:r>
            <a:r>
              <a:rPr lang="en-US" u="sng" dirty="0"/>
              <a:t>used for analyses </a:t>
            </a:r>
            <a:r>
              <a:rPr lang="en-US" dirty="0"/>
              <a:t>versus </a:t>
            </a:r>
            <a:r>
              <a:rPr lang="en-US" u="sng" dirty="0"/>
              <a:t>not used for analyses </a:t>
            </a:r>
            <a:r>
              <a:rPr lang="en-US" dirty="0"/>
              <a:t>but is included in the dataset to support traceability or future analysis</a:t>
            </a:r>
          </a:p>
        </p:txBody>
      </p:sp>
      <p:sp>
        <p:nvSpPr>
          <p:cNvPr id="3" name="Right Brace 2"/>
          <p:cNvSpPr/>
          <p:nvPr/>
        </p:nvSpPr>
        <p:spPr>
          <a:xfrm>
            <a:off x="4730214" y="693709"/>
            <a:ext cx="91168" cy="55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171579" y="816420"/>
            <a:ext cx="1696811" cy="307777"/>
          </a:xfrm>
          <a:prstGeom prst="rect">
            <a:avLst/>
          </a:prstGeom>
          <a:noFill/>
        </p:spPr>
        <p:txBody>
          <a:bodyPr wrap="none" rtlCol="0">
            <a:spAutoFit/>
          </a:bodyPr>
          <a:lstStyle/>
          <a:p>
            <a:r>
              <a:rPr lang="en-US" dirty="0" smtClean="0"/>
              <a:t>Requires Traceability</a:t>
            </a:r>
            <a:endParaRPr lang="en-US" dirty="0"/>
          </a:p>
        </p:txBody>
      </p:sp>
      <p:sp>
        <p:nvSpPr>
          <p:cNvPr id="8" name="TextBox 7"/>
          <p:cNvSpPr txBox="1"/>
          <p:nvPr/>
        </p:nvSpPr>
        <p:spPr>
          <a:xfrm>
            <a:off x="2873828" y="1278970"/>
            <a:ext cx="1477777" cy="307777"/>
          </a:xfrm>
          <a:prstGeom prst="rect">
            <a:avLst/>
          </a:prstGeom>
          <a:noFill/>
        </p:spPr>
        <p:txBody>
          <a:bodyPr wrap="none" rtlCol="0">
            <a:spAutoFit/>
          </a:bodyPr>
          <a:lstStyle/>
          <a:p>
            <a:r>
              <a:rPr lang="en-US" dirty="0"/>
              <a:t>W</a:t>
            </a:r>
            <a:r>
              <a:rPr lang="en-US" dirty="0" smtClean="0"/>
              <a:t>hy Traceability?</a:t>
            </a:r>
            <a:endParaRPr lang="en-US" dirty="0"/>
          </a:p>
        </p:txBody>
      </p:sp>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7073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Occurrence Data structure (OCCDS)</a:t>
            </a:r>
          </a:p>
        </p:txBody>
      </p:sp>
      <p:grpSp>
        <p:nvGrpSpPr>
          <p:cNvPr id="5" name="Group 4"/>
          <p:cNvGrpSpPr/>
          <p:nvPr/>
        </p:nvGrpSpPr>
        <p:grpSpPr>
          <a:xfrm>
            <a:off x="420381" y="787400"/>
            <a:ext cx="4246212" cy="541727"/>
            <a:chOff x="451910" y="1071053"/>
            <a:chExt cx="2590616" cy="541727"/>
          </a:xfrm>
        </p:grpSpPr>
        <p:sp>
          <p:nvSpPr>
            <p:cNvPr id="6" name="Flowchart: Stored Data 5"/>
            <p:cNvSpPr/>
            <p:nvPr/>
          </p:nvSpPr>
          <p:spPr>
            <a:xfrm rot="5400000">
              <a:off x="1497323" y="119130"/>
              <a:ext cx="499790" cy="2487509"/>
            </a:xfrm>
            <a:prstGeom prst="flowChartOnlineStorage">
              <a:avLst/>
            </a:prstGeom>
            <a:solidFill>
              <a:schemeClr val="tx1">
                <a:lumMod val="50000"/>
                <a:lumOff val="50000"/>
              </a:schemeClr>
            </a:solidFill>
            <a:ln w="9525">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7" name="Rectangle 6"/>
            <p:cNvSpPr/>
            <p:nvPr/>
          </p:nvSpPr>
          <p:spPr>
            <a:xfrm>
              <a:off x="451910" y="1071053"/>
              <a:ext cx="2590616" cy="380152"/>
            </a:xfrm>
            <a:prstGeom prst="rect">
              <a:avLst/>
            </a:prstGeom>
            <a:gradFill flip="none" rotWithShape="1">
              <a:gsLst>
                <a:gs pos="50000">
                  <a:srgbClr val="A6D86E"/>
                </a:gs>
                <a:gs pos="18000">
                  <a:srgbClr val="82C836"/>
                </a:gs>
                <a:gs pos="88000">
                  <a:srgbClr val="82C836"/>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pt-BR" sz="1600" b="1" dirty="0">
                  <a:solidFill>
                    <a:schemeClr val="bg1"/>
                  </a:solidFill>
                </a:rPr>
                <a:t>OCCDS variables </a:t>
              </a:r>
              <a:r>
                <a:rPr lang="pt-BR" sz="1600" b="1" dirty="0" smtClean="0">
                  <a:solidFill>
                    <a:schemeClr val="bg1"/>
                  </a:solidFill>
                </a:rPr>
                <a:t>include</a:t>
              </a:r>
              <a:endParaRPr lang="pt-BR" sz="1600" b="1" dirty="0">
                <a:solidFill>
                  <a:schemeClr val="bg1"/>
                </a:solidFill>
              </a:endParaRPr>
            </a:p>
          </p:txBody>
        </p:sp>
      </p:grpSp>
      <p:sp>
        <p:nvSpPr>
          <p:cNvPr id="30" name="Content Placeholder 1"/>
          <p:cNvSpPr txBox="1">
            <a:spLocks/>
          </p:cNvSpPr>
          <p:nvPr/>
        </p:nvSpPr>
        <p:spPr>
          <a:xfrm>
            <a:off x="403760" y="1216605"/>
            <a:ext cx="8511639" cy="2125686"/>
          </a:xfrm>
          <a:prstGeom prst="rect">
            <a:avLst/>
          </a:prstGeom>
        </p:spPr>
        <p:txBody>
          <a:bodyPr/>
          <a:lstStyle>
            <a:lvl1pPr marL="257175" indent="-257175" algn="l" defTabSz="685800" rtl="0" eaLnBrk="1" latinLnBrk="0" hangingPunct="1">
              <a:spcBef>
                <a:spcPct val="20000"/>
              </a:spcBef>
              <a:buClr>
                <a:srgbClr val="4E84C4"/>
              </a:buClr>
              <a:buFont typeface="Wingdings" pitchFamily="2" charset="2"/>
              <a:buChar char="§"/>
              <a:defRPr sz="1500" kern="1200">
                <a:solidFill>
                  <a:schemeClr val="tx1"/>
                </a:solidFill>
                <a:latin typeface="+mj-lt"/>
                <a:ea typeface="+mn-ea"/>
                <a:cs typeface="Arial" pitchFamily="34" charset="0"/>
              </a:defRPr>
            </a:lvl1pPr>
            <a:lvl2pPr marL="557213" indent="-214313" algn="l" defTabSz="685800" rtl="0" eaLnBrk="1" latinLnBrk="0" hangingPunct="1">
              <a:spcBef>
                <a:spcPct val="20000"/>
              </a:spcBef>
              <a:buClr>
                <a:srgbClr val="4E84C4"/>
              </a:buClr>
              <a:buFont typeface="Myriad Pro" pitchFamily="34" charset="0"/>
              <a:buChar char="–"/>
              <a:defRPr sz="1500" kern="1200">
                <a:solidFill>
                  <a:schemeClr val="tx1"/>
                </a:solidFill>
                <a:latin typeface="+mj-lt"/>
                <a:ea typeface="+mn-ea"/>
                <a:cs typeface="Arial" pitchFamily="34" charset="0"/>
              </a:defRPr>
            </a:lvl2pPr>
            <a:lvl3pPr marL="857250" indent="-171450" algn="l" defTabSz="685800" rtl="0" eaLnBrk="1" latinLnBrk="0" hangingPunct="1">
              <a:spcBef>
                <a:spcPct val="20000"/>
              </a:spcBef>
              <a:buClr>
                <a:srgbClr val="4E84C4"/>
              </a:buClr>
              <a:buFont typeface="Courier New" pitchFamily="49" charset="0"/>
              <a:buChar char="o"/>
              <a:defRPr sz="1400" kern="1200">
                <a:solidFill>
                  <a:schemeClr val="tx1"/>
                </a:solidFill>
                <a:latin typeface="+mj-lt"/>
                <a:ea typeface="+mn-ea"/>
                <a:cs typeface="Arial" pitchFamily="34" charset="0"/>
              </a:defRPr>
            </a:lvl3pPr>
            <a:lvl4pPr marL="1200150" indent="-171450" algn="l" defTabSz="685800" rtl="0" eaLnBrk="1" latinLnBrk="0" hangingPunct="1">
              <a:spcBef>
                <a:spcPct val="20000"/>
              </a:spcBef>
              <a:buClr>
                <a:srgbClr val="4E84C4"/>
              </a:buClr>
              <a:buFont typeface="Arial" pitchFamily="34" charset="0"/>
              <a:buChar char="•"/>
              <a:defRPr sz="1200" kern="1200" baseline="0">
                <a:solidFill>
                  <a:schemeClr val="tx1"/>
                </a:solidFill>
                <a:latin typeface="+mj-lt"/>
                <a:ea typeface="+mn-ea"/>
                <a:cs typeface="Arial" pitchFamily="34" charset="0"/>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yriad Pro"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600"/>
              </a:spcBef>
              <a:buClr>
                <a:srgbClr val="595959"/>
              </a:buClr>
            </a:pPr>
            <a:r>
              <a:rPr lang="en-US" sz="1600" dirty="0"/>
              <a:t>Identifier variables</a:t>
            </a:r>
          </a:p>
          <a:p>
            <a:pPr>
              <a:spcBef>
                <a:spcPts val="600"/>
              </a:spcBef>
              <a:buClr>
                <a:srgbClr val="595959"/>
              </a:buClr>
            </a:pPr>
            <a:r>
              <a:rPr lang="en-US" sz="1600" dirty="0"/>
              <a:t>Dictionary coding and categorization variables (MedDRA for AE and MH and WHOdrug for CM)</a:t>
            </a:r>
          </a:p>
          <a:p>
            <a:pPr>
              <a:spcBef>
                <a:spcPts val="600"/>
              </a:spcBef>
              <a:buClr>
                <a:srgbClr val="595959"/>
              </a:buClr>
            </a:pPr>
            <a:r>
              <a:rPr lang="en-US" sz="1600" dirty="0"/>
              <a:t>Timing variables</a:t>
            </a:r>
          </a:p>
          <a:p>
            <a:pPr>
              <a:spcBef>
                <a:spcPts val="600"/>
              </a:spcBef>
              <a:buClr>
                <a:srgbClr val="595959"/>
              </a:buClr>
            </a:pPr>
            <a:r>
              <a:rPr lang="en-US" sz="1600" dirty="0"/>
              <a:t>Indicator variables</a:t>
            </a:r>
          </a:p>
          <a:p>
            <a:pPr>
              <a:spcBef>
                <a:spcPts val="600"/>
              </a:spcBef>
              <a:buClr>
                <a:srgbClr val="595959"/>
              </a:buClr>
            </a:pPr>
            <a:r>
              <a:rPr lang="en-US" sz="1600" dirty="0"/>
              <a:t>Occurrence flag variables</a:t>
            </a:r>
          </a:p>
          <a:p>
            <a:pPr>
              <a:spcBef>
                <a:spcPts val="600"/>
              </a:spcBef>
              <a:buClr>
                <a:srgbClr val="595959"/>
              </a:buClr>
            </a:pPr>
            <a:r>
              <a:rPr lang="en-US" sz="1600" dirty="0"/>
              <a:t>Treatment variables</a:t>
            </a:r>
          </a:p>
          <a:p>
            <a:pPr>
              <a:spcBef>
                <a:spcPts val="600"/>
              </a:spcBef>
              <a:buClr>
                <a:srgbClr val="595959"/>
              </a:buClr>
            </a:pPr>
            <a:r>
              <a:rPr lang="en-US" sz="1600" dirty="0"/>
              <a:t>Descriptive variables </a:t>
            </a:r>
          </a:p>
          <a:p>
            <a:pPr marL="0" indent="0">
              <a:spcBef>
                <a:spcPts val="600"/>
              </a:spcBef>
              <a:buNone/>
            </a:pPr>
            <a:endParaRPr lang="en-US" sz="1600" dirty="0"/>
          </a:p>
          <a:p>
            <a:pPr marL="0" indent="0">
              <a:spcBef>
                <a:spcPts val="600"/>
              </a:spcBef>
              <a:buNone/>
            </a:pPr>
            <a:r>
              <a:rPr lang="en-US" sz="1600" dirty="0"/>
              <a:t>Refer ADaM structure for OCCDS V1.0 guideline</a:t>
            </a:r>
          </a:p>
        </p:txBody>
      </p:sp>
      <p:graphicFrame>
        <p:nvGraphicFramePr>
          <p:cNvPr id="2" name="Object 1"/>
          <p:cNvGraphicFramePr>
            <a:graphicFrameLocks noChangeAspect="1"/>
          </p:cNvGraphicFramePr>
          <p:nvPr/>
        </p:nvGraphicFramePr>
        <p:xfrm>
          <a:off x="5041075" y="3504149"/>
          <a:ext cx="914400" cy="771525"/>
        </p:xfrm>
        <a:graphic>
          <a:graphicData uri="http://schemas.openxmlformats.org/presentationml/2006/ole">
            <mc:AlternateContent xmlns:mc="http://schemas.openxmlformats.org/markup-compatibility/2006">
              <mc:Choice xmlns:v="urn:schemas-microsoft-com:vml" Requires="v">
                <p:oleObj spid="_x0000_s5131" name="Acrobat Document" showAsIcon="1" r:id="rId4" imgW="914400" imgH="771480" progId="AcroExch.Document.11">
                  <p:embed/>
                </p:oleObj>
              </mc:Choice>
              <mc:Fallback>
                <p:oleObj name="Acrobat Document" showAsIcon="1" r:id="rId4" imgW="914400" imgH="771480" progId="AcroExch.Document.11">
                  <p:embed/>
                  <p:pic>
                    <p:nvPicPr>
                      <p:cNvPr id="0" name=""/>
                      <p:cNvPicPr/>
                      <p:nvPr/>
                    </p:nvPicPr>
                    <p:blipFill>
                      <a:blip r:embed="rId5"/>
                      <a:stretch>
                        <a:fillRect/>
                      </a:stretch>
                    </p:blipFill>
                    <p:spPr>
                      <a:xfrm>
                        <a:off x="5041075" y="3504149"/>
                        <a:ext cx="914400" cy="771525"/>
                      </a:xfrm>
                      <a:prstGeom prst="rect">
                        <a:avLst/>
                      </a:prstGeom>
                    </p:spPr>
                  </p:pic>
                </p:oleObj>
              </mc:Fallback>
            </mc:AlternateContent>
          </a:graphicData>
        </a:graphic>
      </p:graphicFrame>
      <p:sp>
        <p:nvSpPr>
          <p:cNvPr id="9"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93969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8190"/>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Traceability</a:t>
            </a:r>
          </a:p>
        </p:txBody>
      </p:sp>
      <p:sp>
        <p:nvSpPr>
          <p:cNvPr id="6" name="Content Placeholder 5"/>
          <p:cNvSpPr>
            <a:spLocks noGrp="1"/>
          </p:cNvSpPr>
          <p:nvPr>
            <p:ph idx="1"/>
          </p:nvPr>
        </p:nvSpPr>
        <p:spPr/>
        <p:txBody>
          <a:bodyPr/>
          <a:lstStyle/>
          <a:p>
            <a:r>
              <a:rPr lang="en-US" sz="1800" dirty="0"/>
              <a:t>Two levels of Traceability:</a:t>
            </a:r>
          </a:p>
          <a:p>
            <a:pPr lvl="1"/>
            <a:r>
              <a:rPr lang="en-US" sz="1800" dirty="0"/>
              <a:t>Metadata traceability:</a:t>
            </a:r>
          </a:p>
          <a:p>
            <a:pPr lvl="2"/>
            <a:r>
              <a:rPr lang="en-US" sz="1700" dirty="0"/>
              <a:t>Required for </a:t>
            </a:r>
            <a:r>
              <a:rPr lang="en-US" sz="1700" u="sng" dirty="0"/>
              <a:t>ADaM compliance</a:t>
            </a:r>
          </a:p>
          <a:p>
            <a:pPr lvl="2"/>
            <a:r>
              <a:rPr lang="en-US" sz="1700" dirty="0"/>
              <a:t>Establishes the relationship of the analysis variable to its source dataset(s) and variables by </a:t>
            </a:r>
            <a:r>
              <a:rPr lang="en-US" sz="1700" u="sng" dirty="0"/>
              <a:t>describing the algorithm used</a:t>
            </a:r>
            <a:r>
              <a:rPr lang="en-US" sz="1700" dirty="0"/>
              <a:t> to derive or populate it</a:t>
            </a:r>
          </a:p>
          <a:p>
            <a:pPr lvl="2"/>
            <a:r>
              <a:rPr lang="en-US" sz="1700" dirty="0"/>
              <a:t>Establishes the </a:t>
            </a:r>
            <a:r>
              <a:rPr lang="en-US" sz="1700" u="sng" dirty="0"/>
              <a:t>relationship between an analysis result &amp; analysis dataset(s</a:t>
            </a:r>
            <a:r>
              <a:rPr lang="en-US" sz="1700" u="sng" dirty="0" smtClean="0"/>
              <a:t>)</a:t>
            </a:r>
            <a:endParaRPr lang="en-US" sz="1700" u="sng" dirty="0"/>
          </a:p>
        </p:txBody>
      </p:sp>
      <p:sp>
        <p:nvSpPr>
          <p:cNvPr id="5"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429341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traceability</a:t>
            </a:r>
          </a:p>
        </p:txBody>
      </p:sp>
      <p:grpSp>
        <p:nvGrpSpPr>
          <p:cNvPr id="27" name="Group 26"/>
          <p:cNvGrpSpPr/>
          <p:nvPr/>
        </p:nvGrpSpPr>
        <p:grpSpPr>
          <a:xfrm>
            <a:off x="34114" y="691116"/>
            <a:ext cx="9056722" cy="4059711"/>
            <a:chOff x="34114" y="691116"/>
            <a:chExt cx="9056722" cy="4059711"/>
          </a:xfrm>
        </p:grpSpPr>
        <p:pic>
          <p:nvPicPr>
            <p:cNvPr id="3" name="Picture 2"/>
            <p:cNvPicPr>
              <a:picLocks noChangeAspect="1"/>
            </p:cNvPicPr>
            <p:nvPr/>
          </p:nvPicPr>
          <p:blipFill>
            <a:blip r:embed="rId2"/>
            <a:stretch>
              <a:fillRect/>
            </a:stretch>
          </p:blipFill>
          <p:spPr>
            <a:xfrm>
              <a:off x="34114" y="712374"/>
              <a:ext cx="4558583" cy="4017195"/>
            </a:xfrm>
            <a:prstGeom prst="rect">
              <a:avLst/>
            </a:prstGeom>
            <a:ln w="12700">
              <a:solidFill>
                <a:schemeClr val="bg1"/>
              </a:solidFill>
            </a:ln>
          </p:spPr>
        </p:pic>
        <p:pic>
          <p:nvPicPr>
            <p:cNvPr id="12" name="Picture 11"/>
            <p:cNvPicPr>
              <a:picLocks noChangeAspect="1"/>
            </p:cNvPicPr>
            <p:nvPr/>
          </p:nvPicPr>
          <p:blipFill>
            <a:blip r:embed="rId3"/>
            <a:stretch>
              <a:fillRect/>
            </a:stretch>
          </p:blipFill>
          <p:spPr>
            <a:xfrm>
              <a:off x="4592698" y="691116"/>
              <a:ext cx="4498138" cy="849899"/>
            </a:xfrm>
            <a:prstGeom prst="rect">
              <a:avLst/>
            </a:prstGeom>
            <a:ln>
              <a:solidFill>
                <a:schemeClr val="bg1"/>
              </a:solidFill>
            </a:ln>
          </p:spPr>
        </p:pic>
        <p:pic>
          <p:nvPicPr>
            <p:cNvPr id="26" name="Picture 25"/>
            <p:cNvPicPr>
              <a:picLocks noChangeAspect="1"/>
            </p:cNvPicPr>
            <p:nvPr/>
          </p:nvPicPr>
          <p:blipFill>
            <a:blip r:embed="rId4"/>
            <a:stretch>
              <a:fillRect/>
            </a:stretch>
          </p:blipFill>
          <p:spPr>
            <a:xfrm>
              <a:off x="4592697" y="1530373"/>
              <a:ext cx="4498139" cy="3220454"/>
            </a:xfrm>
            <a:prstGeom prst="rect">
              <a:avLst/>
            </a:prstGeom>
            <a:ln>
              <a:solidFill>
                <a:schemeClr val="bg1"/>
              </a:solidFill>
            </a:ln>
          </p:spPr>
        </p:pic>
      </p:grpSp>
      <p:sp>
        <p:nvSpPr>
          <p:cNvPr id="2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263147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traceability</a:t>
            </a:r>
          </a:p>
        </p:txBody>
      </p:sp>
      <p:grpSp>
        <p:nvGrpSpPr>
          <p:cNvPr id="33" name="Group 32"/>
          <p:cNvGrpSpPr/>
          <p:nvPr/>
        </p:nvGrpSpPr>
        <p:grpSpPr>
          <a:xfrm>
            <a:off x="319795" y="680475"/>
            <a:ext cx="8771041" cy="4049094"/>
            <a:chOff x="319795" y="680475"/>
            <a:chExt cx="8771041" cy="4049094"/>
          </a:xfrm>
        </p:grpSpPr>
        <p:grpSp>
          <p:nvGrpSpPr>
            <p:cNvPr id="30" name="Group 29"/>
            <p:cNvGrpSpPr/>
            <p:nvPr/>
          </p:nvGrpSpPr>
          <p:grpSpPr>
            <a:xfrm>
              <a:off x="319795" y="680475"/>
              <a:ext cx="1766513" cy="4049094"/>
              <a:chOff x="319795" y="680475"/>
              <a:chExt cx="1766513" cy="4049094"/>
            </a:xfrm>
          </p:grpSpPr>
          <p:pic>
            <p:nvPicPr>
              <p:cNvPr id="28" name="Picture 27"/>
              <p:cNvPicPr>
                <a:picLocks noChangeAspect="1"/>
              </p:cNvPicPr>
              <p:nvPr/>
            </p:nvPicPr>
            <p:blipFill>
              <a:blip r:embed="rId2"/>
              <a:stretch>
                <a:fillRect/>
              </a:stretch>
            </p:blipFill>
            <p:spPr>
              <a:xfrm>
                <a:off x="319795" y="680475"/>
                <a:ext cx="572526" cy="4049094"/>
              </a:xfrm>
              <a:prstGeom prst="rect">
                <a:avLst/>
              </a:prstGeom>
              <a:ln>
                <a:solidFill>
                  <a:schemeClr val="bg1"/>
                </a:solidFill>
              </a:ln>
            </p:spPr>
          </p:pic>
          <p:pic>
            <p:nvPicPr>
              <p:cNvPr id="29" name="Picture 28"/>
              <p:cNvPicPr>
                <a:picLocks noChangeAspect="1"/>
              </p:cNvPicPr>
              <p:nvPr/>
            </p:nvPicPr>
            <p:blipFill>
              <a:blip r:embed="rId3"/>
              <a:stretch>
                <a:fillRect/>
              </a:stretch>
            </p:blipFill>
            <p:spPr>
              <a:xfrm>
                <a:off x="837705" y="712374"/>
                <a:ext cx="1248603" cy="4017195"/>
              </a:xfrm>
              <a:prstGeom prst="rect">
                <a:avLst/>
              </a:prstGeom>
              <a:ln>
                <a:solidFill>
                  <a:schemeClr val="bg1"/>
                </a:solidFill>
              </a:ln>
            </p:spPr>
          </p:pic>
        </p:grpSp>
        <p:pic>
          <p:nvPicPr>
            <p:cNvPr id="31" name="Picture 30"/>
            <p:cNvPicPr>
              <a:picLocks noChangeAspect="1"/>
            </p:cNvPicPr>
            <p:nvPr/>
          </p:nvPicPr>
          <p:blipFill>
            <a:blip r:embed="rId4"/>
            <a:stretch>
              <a:fillRect/>
            </a:stretch>
          </p:blipFill>
          <p:spPr>
            <a:xfrm>
              <a:off x="2137143" y="1137684"/>
              <a:ext cx="6953693" cy="1294882"/>
            </a:xfrm>
            <a:prstGeom prst="rect">
              <a:avLst/>
            </a:prstGeom>
          </p:spPr>
        </p:pic>
        <p:pic>
          <p:nvPicPr>
            <p:cNvPr id="32" name="Picture 31"/>
            <p:cNvPicPr>
              <a:picLocks noChangeAspect="1"/>
            </p:cNvPicPr>
            <p:nvPr/>
          </p:nvPicPr>
          <p:blipFill>
            <a:blip r:embed="rId5"/>
            <a:stretch>
              <a:fillRect/>
            </a:stretch>
          </p:blipFill>
          <p:spPr>
            <a:xfrm>
              <a:off x="2137142" y="2851086"/>
              <a:ext cx="6953693" cy="1743688"/>
            </a:xfrm>
            <a:prstGeom prst="rect">
              <a:avLst/>
            </a:prstGeom>
          </p:spPr>
        </p:pic>
      </p:grpSp>
      <p:sp>
        <p:nvSpPr>
          <p:cNvPr id="34" name="Rounded Rectangular Callout 33"/>
          <p:cNvSpPr/>
          <p:nvPr/>
        </p:nvSpPr>
        <p:spPr>
          <a:xfrm>
            <a:off x="5446493" y="727181"/>
            <a:ext cx="996391" cy="272265"/>
          </a:xfrm>
          <a:prstGeom prst="wedgeRoundRectCallout">
            <a:avLst>
              <a:gd name="adj1" fmla="val -34216"/>
              <a:gd name="adj2" fmla="val 135967"/>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Origin</a:t>
            </a:r>
            <a:endParaRPr lang="en-US" sz="1600" dirty="0">
              <a:solidFill>
                <a:schemeClr val="tx1"/>
              </a:solidFill>
            </a:endParaRPr>
          </a:p>
        </p:txBody>
      </p:sp>
      <p:cxnSp>
        <p:nvCxnSpPr>
          <p:cNvPr id="35" name="Straight Arrow Connector 34"/>
          <p:cNvCxnSpPr/>
          <p:nvPr/>
        </p:nvCxnSpPr>
        <p:spPr>
          <a:xfrm flipH="1">
            <a:off x="7793665" y="1068565"/>
            <a:ext cx="180755" cy="1929816"/>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7543800" y="743558"/>
            <a:ext cx="1130154" cy="325007"/>
          </a:xfrm>
          <a:prstGeom prst="wedgeRoundRectCallout">
            <a:avLst>
              <a:gd name="adj1" fmla="val -31410"/>
              <a:gd name="adj2" fmla="val 82038"/>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Derivation</a:t>
            </a:r>
            <a:endParaRPr lang="en-US" dirty="0">
              <a:solidFill>
                <a:schemeClr val="tx1"/>
              </a:solidFill>
            </a:endParaRPr>
          </a:p>
        </p:txBody>
      </p:sp>
      <p:sp>
        <p:nvSpPr>
          <p:cNvPr id="48" name="TextBox 47"/>
          <p:cNvSpPr txBox="1"/>
          <p:nvPr/>
        </p:nvSpPr>
        <p:spPr>
          <a:xfrm>
            <a:off x="8293073" y="2498579"/>
            <a:ext cx="530786" cy="214270"/>
          </a:xfrm>
          <a:prstGeom prst="rect">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Type</a:t>
            </a:r>
          </a:p>
        </p:txBody>
      </p:sp>
      <p:cxnSp>
        <p:nvCxnSpPr>
          <p:cNvPr id="50" name="Straight Arrow Connector 49"/>
          <p:cNvCxnSpPr/>
          <p:nvPr/>
        </p:nvCxnSpPr>
        <p:spPr>
          <a:xfrm flipV="1">
            <a:off x="8673954" y="2073807"/>
            <a:ext cx="151490" cy="414130"/>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673954" y="2723491"/>
            <a:ext cx="149905" cy="182966"/>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ular Callout 56"/>
          <p:cNvSpPr/>
          <p:nvPr/>
        </p:nvSpPr>
        <p:spPr>
          <a:xfrm>
            <a:off x="6213603" y="2485648"/>
            <a:ext cx="708191" cy="237844"/>
          </a:xfrm>
          <a:prstGeom prst="wedgeRoundRectCallout">
            <a:avLst>
              <a:gd name="adj1" fmla="val -41852"/>
              <a:gd name="adj2" fmla="val 110435"/>
              <a:gd name="adj3" fmla="val 16667"/>
            </a:avLst>
          </a:prstGeom>
          <a:solidFill>
            <a:srgbClr val="FDE1B9"/>
          </a:solidFill>
          <a:ln w="12700">
            <a:solidFill>
              <a:srgbClr val="FA9C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Role</a:t>
            </a:r>
          </a:p>
        </p:txBody>
      </p:sp>
      <p:cxnSp>
        <p:nvCxnSpPr>
          <p:cNvPr id="59" name="Straight Arrow Connector 58"/>
          <p:cNvCxnSpPr/>
          <p:nvPr/>
        </p:nvCxnSpPr>
        <p:spPr>
          <a:xfrm flipH="1" flipV="1">
            <a:off x="6262577" y="2158409"/>
            <a:ext cx="180307" cy="329528"/>
          </a:xfrm>
          <a:prstGeom prst="straightConnector1">
            <a:avLst/>
          </a:prstGeom>
          <a:ln>
            <a:solidFill>
              <a:srgbClr val="FA9C12"/>
            </a:solidFill>
            <a:tailEnd type="triangle"/>
          </a:ln>
        </p:spPr>
        <p:style>
          <a:lnRef idx="1">
            <a:schemeClr val="accent1"/>
          </a:lnRef>
          <a:fillRef idx="0">
            <a:schemeClr val="accent1"/>
          </a:fillRef>
          <a:effectRef idx="0">
            <a:schemeClr val="accent1"/>
          </a:effectRef>
          <a:fontRef idx="minor">
            <a:schemeClr val="tx1"/>
          </a:fontRef>
        </p:style>
      </p:cxnSp>
      <p:sp>
        <p:nvSpPr>
          <p:cNvPr id="22"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smtClean="0">
                <a:solidFill>
                  <a:schemeClr val="tx1">
                    <a:lumMod val="50000"/>
                    <a:lumOff val="50000"/>
                  </a:schemeClr>
                </a:solidFill>
              </a:rPr>
              <a:t>TCS 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333200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48" grpId="0" animBg="1"/>
      <p:bldP spid="57" grpId="0" animBg="1"/>
    </p:bldLst>
  </p:timing>
</p:sld>
</file>

<file path=ppt/theme/theme1.xml><?xml version="1.0" encoding="utf-8"?>
<a:theme xmlns:a="http://schemas.openxmlformats.org/drawingml/2006/main" name="Corp PPT Template 2017_16x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_16x9" id="{578D6915-CFB3-4FF3-9465-826AF60188D0}" vid="{B405F5B9-4CF2-4952-9031-4020D4C2ED2F}"/>
    </a:ext>
  </a:extLst>
</a:theme>
</file>

<file path=ppt/theme/theme2.xml><?xml version="1.0" encoding="utf-8"?>
<a:theme xmlns:a="http://schemas.openxmlformats.org/drawingml/2006/main" name="Separator Slide 1">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3.xml><?xml version="1.0" encoding="utf-8"?>
<a:theme xmlns:a="http://schemas.openxmlformats.org/drawingml/2006/main" name="Separator Slide 2">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4.xml><?xml version="1.0" encoding="utf-8"?>
<a:theme xmlns:a="http://schemas.openxmlformats.org/drawingml/2006/main" name="Separator Slide 3">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5.xml><?xml version="1.0" encoding="utf-8"?>
<a:theme xmlns:a="http://schemas.openxmlformats.org/drawingml/2006/main" name="Separator Slide 4">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6.xml><?xml version="1.0" encoding="utf-8"?>
<a:theme xmlns:a="http://schemas.openxmlformats.org/drawingml/2006/main" name="Separator Slide 5">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7.xml><?xml version="1.0" encoding="utf-8"?>
<a:theme xmlns:a="http://schemas.openxmlformats.org/drawingml/2006/main" name="Separator Slide 6">
  <a:themeElements>
    <a:clrScheme name="TCS Color">
      <a:dk1>
        <a:sysClr val="windowText" lastClr="000000"/>
      </a:dk1>
      <a:lt1>
        <a:sysClr val="window" lastClr="FFFFFF"/>
      </a:lt1>
      <a:dk2>
        <a:srgbClr val="4B84C4"/>
      </a:dk2>
      <a:lt2>
        <a:srgbClr val="EEECE1"/>
      </a:lt2>
      <a:accent1>
        <a:srgbClr val="D6492A"/>
      </a:accent1>
      <a:accent2>
        <a:srgbClr val="B9AFA4"/>
      </a:accent2>
      <a:accent3>
        <a:srgbClr val="9BBB59"/>
      </a:accent3>
      <a:accent4>
        <a:srgbClr val="CDCA2F"/>
      </a:accent4>
      <a:accent5>
        <a:srgbClr val="FFDD3E"/>
      </a:accent5>
      <a:accent6>
        <a:srgbClr val="F1A334"/>
      </a:accent6>
      <a:hlink>
        <a:srgbClr val="000000"/>
      </a:hlink>
      <a:folHlink>
        <a:srgbClr val="A5A5A5"/>
      </a:folHlink>
    </a:clrScheme>
    <a:fontScheme name="TC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8.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Corp PPT Template 2015_16x9</Template>
  <TotalTime>1528</TotalTime>
  <Words>5273</Words>
  <Application>Microsoft Office PowerPoint</Application>
  <PresentationFormat>On-screen Show (16:9)</PresentationFormat>
  <Paragraphs>759</Paragraphs>
  <Slides>61</Slides>
  <Notes>18</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61</vt:i4>
      </vt:variant>
    </vt:vector>
  </HeadingPairs>
  <TitlesOfParts>
    <vt:vector size="78" baseType="lpstr">
      <vt:lpstr>Microsoft YaHei</vt:lpstr>
      <vt:lpstr>Arial</vt:lpstr>
      <vt:lpstr>Calibri</vt:lpstr>
      <vt:lpstr>Courier New</vt:lpstr>
      <vt:lpstr>Mangal</vt:lpstr>
      <vt:lpstr>Myriad Pro</vt:lpstr>
      <vt:lpstr>Times New Roman</vt:lpstr>
      <vt:lpstr>Wingdings</vt:lpstr>
      <vt:lpstr>Corp PPT Template 2017_16x9</vt:lpstr>
      <vt:lpstr>Separator Slide 1</vt:lpstr>
      <vt:lpstr>Separator Slide 2</vt:lpstr>
      <vt:lpstr>Separator Slide 3</vt:lpstr>
      <vt:lpstr>Separator Slide 4</vt:lpstr>
      <vt:lpstr>Separator Slide 5</vt:lpstr>
      <vt:lpstr>Separator Slide 6</vt:lpstr>
      <vt:lpstr>Thank You</vt:lpstr>
      <vt:lpstr>Acrobat Document</vt:lpstr>
      <vt:lpstr>Anagha Bhatkhande  Varsha Mahajan</vt:lpstr>
      <vt:lpstr>Confidentiality Statement</vt:lpstr>
      <vt:lpstr>Why do we need ADaM?</vt:lpstr>
      <vt:lpstr>Analysis Datasets</vt:lpstr>
      <vt:lpstr>ADaM Data Structures</vt:lpstr>
      <vt:lpstr>Traceability</vt:lpstr>
      <vt:lpstr>Traceability</vt:lpstr>
      <vt:lpstr>Metadata traceability</vt:lpstr>
      <vt:lpstr>Metadata traceability</vt:lpstr>
      <vt:lpstr>Traceability</vt:lpstr>
      <vt:lpstr>Data Point Traceability</vt:lpstr>
      <vt:lpstr>Traceability Cycle</vt:lpstr>
      <vt:lpstr>ADaM Data Structures</vt:lpstr>
      <vt:lpstr>Standard ADaM Variables</vt:lpstr>
      <vt:lpstr>ADaM variable Conventions</vt:lpstr>
      <vt:lpstr>ADaM variable Conventions</vt:lpstr>
      <vt:lpstr>ADaM variable Conventions</vt:lpstr>
      <vt:lpstr>ADaM variable Conventions</vt:lpstr>
      <vt:lpstr>Timing variable Conventions</vt:lpstr>
      <vt:lpstr>Flag and Group variables</vt:lpstr>
      <vt:lpstr>Additional Fragments</vt:lpstr>
      <vt:lpstr>ADaM Treatment Variables</vt:lpstr>
      <vt:lpstr>ADaM Common Variables</vt:lpstr>
      <vt:lpstr>Anagha Bhatkhande  Varsha Mahajan</vt:lpstr>
      <vt:lpstr>ADaM IG</vt:lpstr>
      <vt:lpstr>PowerPoint Presentation</vt:lpstr>
      <vt:lpstr>Anagha Bhatkhande  Varsha Mahajan</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ADSL : Subject-Level Analysis dataset</vt:lpstr>
      <vt:lpstr>PowerPoint Presentation</vt:lpstr>
      <vt:lpstr>Anagha Bhatkhande  Varsha Mahajan</vt:lpstr>
      <vt:lpstr>BDS : Basic Data structure</vt:lpstr>
      <vt:lpstr>Relation between ADaM BDS and Mock up tables</vt:lpstr>
      <vt:lpstr>Example Mock shell</vt:lpstr>
      <vt:lpstr>Annotated Mock Shell</vt:lpstr>
      <vt:lpstr>ADLB – BDS Structure</vt:lpstr>
      <vt:lpstr>ADLB – BDS Structure</vt:lpstr>
      <vt:lpstr>ADLB – BDS Data</vt:lpstr>
      <vt:lpstr>Summary of Key BDS parameters</vt:lpstr>
      <vt:lpstr>Summary of Key BDS parameters</vt:lpstr>
      <vt:lpstr>Summary of Key BDS parameters</vt:lpstr>
      <vt:lpstr>PowerPoint Presentation</vt:lpstr>
      <vt:lpstr>Anagha Bhatkhande  Varsha Mahajan</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Rules for creation of rows and columns in ADaM</vt:lpstr>
      <vt:lpstr>PowerPoint Presentation</vt:lpstr>
      <vt:lpstr>Anagha Bhatkhande  Varsha Mahajan</vt:lpstr>
      <vt:lpstr>Occurrence Data structure (OCCDS)</vt:lpstr>
      <vt:lpstr>Occurrence Data structure (OCCDS)</vt:lpstr>
      <vt:lpstr>PowerPoint Presentation</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Madhura  Mankar</dc:creator>
  <cp:lastModifiedBy>Varsha Mahajan</cp:lastModifiedBy>
  <cp:revision>177</cp:revision>
  <dcterms:created xsi:type="dcterms:W3CDTF">2015-09-29T05:13:53Z</dcterms:created>
  <dcterms:modified xsi:type="dcterms:W3CDTF">2017-11-06T07:44:13Z</dcterms:modified>
</cp:coreProperties>
</file>